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93C90-875D-46D9-97D5-72245063CE78}" type="datetimeFigureOut">
              <a:rPr lang="en-IN" smtClean="0"/>
              <a:t>20-03-2019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C64BB-E9B0-44AF-BA62-EB8C0424490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16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64BB-E9B0-44AF-BA62-EB8C04244908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34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40EA5D-E50A-4FBB-B979-F2FB2FED18A9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C0DE1-C9D2-41E6-B767-DD5159B144C7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AC74-F8B7-4E06-AD77-9B858B63BADD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C9C1-68BD-4B38-A765-C11DFBFFF562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0B71F9-8F1B-4D8C-A0D5-552BD8A91E15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72A5-B10C-4643-B665-8396D2DC761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0F16-B949-4082-99DA-A9A0017635DD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0B82-309F-4A6C-BD47-A49F77F0305F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9B9EB-96F5-4C31-B322-3ACA82B56CC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CFF8C82-3658-4683-BAA2-D1F39F18D7CB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6F30290-4B45-4878-85FB-C8434D5D26A6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0DA951-0592-4F8E-AFAE-5C063D2545B8}" type="datetime1">
              <a:rPr lang="en-US" smtClean="0"/>
              <a:t>3/20/2019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smtClean="0"/>
              <a:t>Prepared by Mr. A. Rozario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2" y="583234"/>
            <a:ext cx="10318418" cy="4394988"/>
          </a:xfrm>
        </p:spPr>
        <p:txBody>
          <a:bodyPr/>
          <a:lstStyle/>
          <a:p>
            <a:r>
              <a:rPr lang="en-IN" sz="17300" dirty="0" smtClean="0">
                <a:solidFill>
                  <a:srgbClr val="0070C0"/>
                </a:solidFill>
              </a:rPr>
              <a:t>CSS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4" y="3746545"/>
            <a:ext cx="8045373" cy="742279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002060"/>
                </a:solidFill>
              </a:rPr>
              <a:t>Cascading Style Sheets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z="2000" b="1" dirty="0" smtClean="0"/>
              <a:t>Prepared by Mr. A. Rozario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9" y="1055267"/>
            <a:ext cx="1694659" cy="306241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215043" y="4563532"/>
            <a:ext cx="8045373" cy="13227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Mr. A. Rozario</a:t>
            </a:r>
          </a:p>
          <a:p>
            <a:r>
              <a:rPr lang="en-IN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B. Voc. </a:t>
            </a:r>
            <a:r>
              <a:rPr lang="en-IN" sz="2800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(SD &amp; SA)</a:t>
            </a:r>
            <a:endParaRPr lang="en-IN" sz="32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794" y="1129271"/>
            <a:ext cx="2914407" cy="2914407"/>
          </a:xfrm>
          <a:prstGeom prst="rect">
            <a:avLst/>
          </a:prstGeom>
          <a:effectLst>
            <a:glow rad="127000">
              <a:schemeClr val="accent1">
                <a:alpha val="62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147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5">
                    <a:lumMod val="75000"/>
                  </a:schemeClr>
                </a:solidFill>
              </a:rPr>
              <a:t>Inline Styles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1678" y="1094705"/>
            <a:ext cx="10178322" cy="5537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800" dirty="0"/>
              <a:t>&lt;p style="color:red;margin-left:20px"&gt;This is a paragraph.&lt;/p&gt;</a:t>
            </a:r>
          </a:p>
          <a:p>
            <a:pPr marL="0" indent="0">
              <a:buNone/>
            </a:pPr>
            <a:r>
              <a:rPr lang="en-IN" sz="2800" b="1" dirty="0"/>
              <a:t>Multiple Style Sheets</a:t>
            </a:r>
          </a:p>
          <a:p>
            <a:pPr marL="0" indent="0">
              <a:buNone/>
            </a:pPr>
            <a:r>
              <a:rPr lang="en-IN" sz="2800" dirty="0"/>
              <a:t>If some properties have been set for the same selector in different style sheets, the values </a:t>
            </a:r>
            <a:r>
              <a:rPr lang="en-IN" sz="2800" dirty="0" smtClean="0"/>
              <a:t>will be </a:t>
            </a:r>
            <a:r>
              <a:rPr lang="en-IN" sz="2800" dirty="0"/>
              <a:t>inherited from the more specific style sheet.</a:t>
            </a:r>
          </a:p>
          <a:p>
            <a:pPr marL="0" indent="0">
              <a:buNone/>
            </a:pPr>
            <a:r>
              <a:rPr lang="en-IN" sz="2800" dirty="0"/>
              <a:t>For example, an </a:t>
            </a:r>
            <a:r>
              <a:rPr lang="en-IN" sz="2800" b="1" dirty="0"/>
              <a:t>external style </a:t>
            </a:r>
            <a:r>
              <a:rPr lang="en-IN" sz="2800" dirty="0"/>
              <a:t>sheet has these properties for the h3 selector:</a:t>
            </a:r>
          </a:p>
          <a:p>
            <a:pPr marL="457200" lvl="1" indent="0">
              <a:buNone/>
            </a:pPr>
            <a:r>
              <a:rPr lang="en-IN" sz="2600" dirty="0"/>
              <a:t>h3</a:t>
            </a:r>
          </a:p>
          <a:p>
            <a:pPr marL="457200" lvl="1" indent="0">
              <a:buNone/>
            </a:pPr>
            <a:r>
              <a:rPr lang="en-IN" sz="2600" dirty="0"/>
              <a:t>{</a:t>
            </a:r>
          </a:p>
          <a:p>
            <a:pPr marL="457200" lvl="1" indent="0">
              <a:buNone/>
            </a:pPr>
            <a:r>
              <a:rPr lang="en-IN" sz="2600" dirty="0" smtClean="0"/>
              <a:t>	</a:t>
            </a:r>
            <a:r>
              <a:rPr lang="en-IN" sz="2600" dirty="0" err="1" smtClean="0"/>
              <a:t>color:red</a:t>
            </a:r>
            <a:r>
              <a:rPr lang="en-IN" sz="2600" dirty="0" smtClean="0"/>
              <a:t>; </a:t>
            </a:r>
            <a:r>
              <a:rPr lang="en-IN" sz="2600" dirty="0" err="1" smtClean="0"/>
              <a:t>text-align:left</a:t>
            </a:r>
            <a:r>
              <a:rPr lang="en-IN" sz="2600" dirty="0" smtClean="0"/>
              <a:t>; font-size: 8pt</a:t>
            </a:r>
            <a:r>
              <a:rPr lang="en-IN" sz="2600" dirty="0"/>
              <a:t>;</a:t>
            </a:r>
          </a:p>
          <a:p>
            <a:pPr marL="457200" lvl="1" indent="0">
              <a:buNone/>
            </a:pPr>
            <a:r>
              <a:rPr lang="en-IN" sz="2600" dirty="0"/>
              <a:t>}</a:t>
            </a:r>
          </a:p>
          <a:p>
            <a:pPr marL="0" indent="0">
              <a:buNone/>
            </a:pPr>
            <a:r>
              <a:rPr lang="en-IN" sz="2800" dirty="0"/>
              <a:t>And an </a:t>
            </a:r>
            <a:r>
              <a:rPr lang="en-IN" sz="2800" b="1" dirty="0"/>
              <a:t>internal style </a:t>
            </a:r>
            <a:r>
              <a:rPr lang="en-IN" sz="2800" dirty="0"/>
              <a:t>sheet has these properties for the h3 selector:</a:t>
            </a:r>
          </a:p>
          <a:p>
            <a:pPr marL="457200" lvl="1" indent="0">
              <a:buNone/>
            </a:pPr>
            <a:r>
              <a:rPr lang="en-IN" sz="2600" dirty="0"/>
              <a:t>h3</a:t>
            </a:r>
          </a:p>
          <a:p>
            <a:pPr marL="457200" lvl="1" indent="0">
              <a:buNone/>
            </a:pPr>
            <a:r>
              <a:rPr lang="en-IN" sz="2600" dirty="0" smtClean="0"/>
              <a:t>{</a:t>
            </a:r>
          </a:p>
          <a:p>
            <a:pPr marL="457200" lvl="1" indent="0">
              <a:buNone/>
            </a:pPr>
            <a:r>
              <a:rPr lang="en-IN" sz="2600" dirty="0"/>
              <a:t>	</a:t>
            </a:r>
            <a:r>
              <a:rPr lang="en-IN" sz="2600" dirty="0" smtClean="0"/>
              <a:t> </a:t>
            </a:r>
            <a:r>
              <a:rPr lang="en-IN" sz="2600" dirty="0" err="1"/>
              <a:t>text-align:right</a:t>
            </a:r>
            <a:r>
              <a:rPr lang="en-IN" sz="2600" dirty="0" smtClean="0"/>
              <a:t>; font-size:20pt</a:t>
            </a:r>
            <a:r>
              <a:rPr lang="en-IN" sz="2600" dirty="0"/>
              <a:t>;</a:t>
            </a:r>
          </a:p>
          <a:p>
            <a:pPr marL="457200" lvl="1" indent="0">
              <a:buNone/>
            </a:pPr>
            <a:r>
              <a:rPr lang="en-IN" sz="2600" dirty="0" smtClean="0"/>
              <a:t>}</a:t>
            </a:r>
            <a:endParaRPr lang="en-IN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75" y="3863663"/>
            <a:ext cx="1785525" cy="1785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6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accent5">
                    <a:lumMod val="75000"/>
                  </a:schemeClr>
                </a:solidFill>
              </a:rPr>
              <a:t>Inline Styles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1678" y="1094705"/>
            <a:ext cx="10178322" cy="553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3200" dirty="0"/>
              <a:t>If the page with the internal style sheet also links to the external style sheet the properties for h3 will be:</a:t>
            </a:r>
          </a:p>
          <a:p>
            <a:pPr marL="0" indent="0" algn="ctr">
              <a:buNone/>
            </a:pPr>
            <a:r>
              <a:rPr lang="en-IN" sz="3200" b="1" dirty="0" err="1">
                <a:solidFill>
                  <a:srgbClr val="00B0F0"/>
                </a:solidFill>
              </a:rPr>
              <a:t>color</a:t>
            </a:r>
            <a:r>
              <a:rPr lang="en-IN" sz="3200" b="1" dirty="0">
                <a:solidFill>
                  <a:srgbClr val="00B0F0"/>
                </a:solidFill>
              </a:rPr>
              <a:t>: red;</a:t>
            </a:r>
          </a:p>
          <a:p>
            <a:pPr marL="0" indent="0" algn="ctr">
              <a:buNone/>
            </a:pPr>
            <a:r>
              <a:rPr lang="en-IN" sz="3200" b="1" dirty="0">
                <a:solidFill>
                  <a:srgbClr val="00B0F0"/>
                </a:solidFill>
              </a:rPr>
              <a:t>text-align: right;</a:t>
            </a:r>
          </a:p>
          <a:p>
            <a:pPr marL="0" indent="0" algn="ctr">
              <a:buNone/>
            </a:pPr>
            <a:r>
              <a:rPr lang="en-IN" sz="3200" b="1" dirty="0">
                <a:solidFill>
                  <a:srgbClr val="00B0F0"/>
                </a:solidFill>
              </a:rPr>
              <a:t>font-size: 20pt;</a:t>
            </a:r>
          </a:p>
          <a:p>
            <a:pPr marL="0" indent="0" algn="ctr">
              <a:buNone/>
            </a:pPr>
            <a:r>
              <a:rPr lang="en-IN" sz="3200" dirty="0"/>
              <a:t>The </a:t>
            </a:r>
            <a:r>
              <a:rPr lang="en-IN" sz="3200" dirty="0" err="1"/>
              <a:t>color</a:t>
            </a:r>
            <a:r>
              <a:rPr lang="en-IN" sz="3200" dirty="0"/>
              <a:t> is inherited from the external style sheet and the text-alignment and the font-size is replaced by the internal style sheet.</a:t>
            </a:r>
          </a:p>
          <a:p>
            <a:pPr marL="0" indent="0">
              <a:buNone/>
            </a:pPr>
            <a:endParaRPr lang="en-IN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6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Internal Style Sheet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1678" y="1094705"/>
            <a:ext cx="10178322" cy="5537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3200" dirty="0"/>
              <a:t>An internal style sheet should be used when a </a:t>
            </a:r>
            <a:r>
              <a:rPr lang="en-IN" sz="3200" dirty="0" smtClean="0"/>
              <a:t>single document </a:t>
            </a:r>
            <a:r>
              <a:rPr lang="en-IN" sz="3200" dirty="0"/>
              <a:t>has a unique style.</a:t>
            </a:r>
          </a:p>
          <a:p>
            <a:pPr marL="457200" lvl="1" indent="0">
              <a:buNone/>
            </a:pPr>
            <a:r>
              <a:rPr lang="en-IN" sz="2800" dirty="0"/>
              <a:t>&lt;head&gt;</a:t>
            </a:r>
          </a:p>
          <a:p>
            <a:pPr marL="914400" lvl="2" indent="0">
              <a:buNone/>
            </a:pPr>
            <a:r>
              <a:rPr lang="en-IN" sz="2600" dirty="0"/>
              <a:t>&lt;style type="text/</a:t>
            </a:r>
            <a:r>
              <a:rPr lang="en-IN" sz="2600" dirty="0" err="1"/>
              <a:t>css</a:t>
            </a:r>
            <a:r>
              <a:rPr lang="en-IN" sz="2600" dirty="0"/>
              <a:t>"&gt;</a:t>
            </a:r>
          </a:p>
          <a:p>
            <a:pPr marL="1371600" lvl="3" indent="0">
              <a:buNone/>
            </a:pPr>
            <a:r>
              <a:rPr lang="en-IN" sz="2400" dirty="0"/>
              <a:t>hr {</a:t>
            </a:r>
            <a:r>
              <a:rPr lang="en-IN" sz="2400" dirty="0" err="1"/>
              <a:t>color:red</a:t>
            </a:r>
            <a:r>
              <a:rPr lang="en-IN" sz="2400" dirty="0"/>
              <a:t>;}</a:t>
            </a:r>
          </a:p>
          <a:p>
            <a:pPr marL="1371600" lvl="3" indent="0">
              <a:buNone/>
            </a:pPr>
            <a:r>
              <a:rPr lang="en-IN" sz="2400" dirty="0"/>
              <a:t>p {margin-left:20px;}</a:t>
            </a:r>
          </a:p>
          <a:p>
            <a:pPr marL="1371600" lvl="3" indent="0">
              <a:buNone/>
            </a:pPr>
            <a:r>
              <a:rPr lang="en-IN" sz="2400" dirty="0"/>
              <a:t>body {</a:t>
            </a:r>
            <a:r>
              <a:rPr lang="en-IN" sz="2400" dirty="0" err="1"/>
              <a:t>background-image:url</a:t>
            </a:r>
            <a:r>
              <a:rPr lang="en-IN" sz="2400" dirty="0"/>
              <a:t>("images/back40.gif");}</a:t>
            </a:r>
          </a:p>
          <a:p>
            <a:pPr marL="914400" lvl="2" indent="0">
              <a:buNone/>
            </a:pPr>
            <a:r>
              <a:rPr lang="en-IN" sz="2600" dirty="0"/>
              <a:t>&lt;/style&gt;</a:t>
            </a:r>
          </a:p>
          <a:p>
            <a:pPr marL="457200" lvl="1" indent="0">
              <a:buNone/>
            </a:pPr>
            <a:r>
              <a:rPr lang="en-IN" sz="2800" dirty="0"/>
              <a:t>&lt;/head&gt;</a:t>
            </a:r>
            <a:endParaRPr lang="en-IN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External Style Sheet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1678" y="1094705"/>
            <a:ext cx="10178322" cy="5537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3200" dirty="0"/>
              <a:t>An external style sheet is ideal when the style is applied to many pages. </a:t>
            </a:r>
            <a:r>
              <a:rPr lang="en-IN" sz="3200" dirty="0" smtClean="0"/>
              <a:t> With </a:t>
            </a:r>
            <a:r>
              <a:rPr lang="en-IN" sz="3200" dirty="0"/>
              <a:t>an </a:t>
            </a:r>
            <a:r>
              <a:rPr lang="en-IN" sz="3200" dirty="0" smtClean="0"/>
              <a:t>external style </a:t>
            </a:r>
            <a:r>
              <a:rPr lang="en-IN" sz="3200" dirty="0"/>
              <a:t>sheet, you can change the look of an entire Web site by changing one file. </a:t>
            </a:r>
            <a:r>
              <a:rPr lang="en-IN" sz="3200" dirty="0" smtClean="0"/>
              <a:t>Each page must </a:t>
            </a:r>
            <a:r>
              <a:rPr lang="en-IN" sz="3200" dirty="0"/>
              <a:t>link to the style sheet using the &lt;link&gt; tag. </a:t>
            </a:r>
            <a:r>
              <a:rPr lang="en-IN" sz="3200" dirty="0" smtClean="0"/>
              <a:t> The </a:t>
            </a:r>
            <a:r>
              <a:rPr lang="en-IN" sz="3200" dirty="0"/>
              <a:t>&lt;link&gt; tag goes inside the </a:t>
            </a:r>
            <a:r>
              <a:rPr lang="en-IN" sz="3200" dirty="0" smtClean="0"/>
              <a:t>head tag</a:t>
            </a:r>
            <a:endParaRPr lang="en-IN" sz="3200" dirty="0"/>
          </a:p>
          <a:p>
            <a:pPr marL="0" indent="0">
              <a:buNone/>
            </a:pPr>
            <a:r>
              <a:rPr lang="en-IN" sz="3200" dirty="0"/>
              <a:t>section:</a:t>
            </a:r>
          </a:p>
          <a:p>
            <a:pPr marL="457200" lvl="1" indent="0">
              <a:buNone/>
            </a:pPr>
            <a:r>
              <a:rPr lang="en-IN" sz="3000" b="1" dirty="0"/>
              <a:t>&lt;head&gt;</a:t>
            </a:r>
          </a:p>
          <a:p>
            <a:pPr marL="457200" lvl="1" indent="0">
              <a:buNone/>
            </a:pPr>
            <a:r>
              <a:rPr lang="en-IN" sz="3000" b="1" dirty="0" smtClean="0"/>
              <a:t>	&lt;</a:t>
            </a:r>
            <a:r>
              <a:rPr lang="en-IN" sz="3000" b="1" dirty="0"/>
              <a:t>link </a:t>
            </a:r>
            <a:r>
              <a:rPr lang="en-IN" sz="3000" b="1" dirty="0" err="1"/>
              <a:t>rel</a:t>
            </a:r>
            <a:r>
              <a:rPr lang="en-IN" sz="3000" b="1" dirty="0"/>
              <a:t>="stylesheet" type="text/</a:t>
            </a:r>
            <a:r>
              <a:rPr lang="en-IN" sz="3000" b="1" dirty="0" err="1"/>
              <a:t>css</a:t>
            </a:r>
            <a:r>
              <a:rPr lang="en-IN" sz="3000" b="1" dirty="0"/>
              <a:t>" </a:t>
            </a:r>
            <a:r>
              <a:rPr lang="en-IN" sz="3000" b="1" dirty="0" err="1"/>
              <a:t>href</a:t>
            </a:r>
            <a:r>
              <a:rPr lang="en-IN" sz="3000" b="1" dirty="0"/>
              <a:t>="mystyle.css" /&gt;</a:t>
            </a:r>
          </a:p>
          <a:p>
            <a:pPr marL="457200" lvl="1" indent="0">
              <a:buNone/>
            </a:pPr>
            <a:r>
              <a:rPr lang="en-IN" sz="3000" b="1" dirty="0"/>
              <a:t>&lt;/head&gt;</a:t>
            </a:r>
          </a:p>
          <a:p>
            <a:pPr marL="0" indent="0">
              <a:buNone/>
            </a:pPr>
            <a:r>
              <a:rPr lang="en-IN" sz="3200" dirty="0"/>
              <a:t>An external style sheet can be written in any text editor. </a:t>
            </a:r>
            <a:r>
              <a:rPr lang="en-IN" sz="3200" dirty="0" smtClean="0"/>
              <a:t> The </a:t>
            </a:r>
            <a:r>
              <a:rPr lang="en-IN" sz="3200" dirty="0"/>
              <a:t>file should not contain </a:t>
            </a:r>
            <a:r>
              <a:rPr lang="en-IN" sz="3200" dirty="0" smtClean="0"/>
              <a:t>any html </a:t>
            </a:r>
            <a:r>
              <a:rPr lang="en-IN" sz="3200" dirty="0"/>
              <a:t>tags</a:t>
            </a:r>
            <a:r>
              <a:rPr lang="en-IN" sz="3200" dirty="0" smtClean="0"/>
              <a:t>.  </a:t>
            </a:r>
            <a:r>
              <a:rPr lang="en-IN" sz="3200" dirty="0"/>
              <a:t>Your style sheet should be saved with a .</a:t>
            </a:r>
            <a:r>
              <a:rPr lang="en-IN" sz="3200" dirty="0" err="1"/>
              <a:t>css</a:t>
            </a:r>
            <a:r>
              <a:rPr lang="en-IN" sz="3200" dirty="0"/>
              <a:t> extension. </a:t>
            </a:r>
            <a:r>
              <a:rPr lang="en-IN" sz="3200" dirty="0" smtClean="0"/>
              <a:t> An </a:t>
            </a:r>
            <a:r>
              <a:rPr lang="en-IN" sz="3200" dirty="0"/>
              <a:t>example of a </a:t>
            </a:r>
            <a:r>
              <a:rPr lang="en-IN" sz="3200" dirty="0" smtClean="0"/>
              <a:t>style sheet </a:t>
            </a:r>
            <a:r>
              <a:rPr lang="en-IN" sz="3200" dirty="0"/>
              <a:t>file is shown below:</a:t>
            </a:r>
          </a:p>
          <a:p>
            <a:pPr marL="0" indent="0">
              <a:buNone/>
            </a:pPr>
            <a:r>
              <a:rPr lang="en-IN" sz="3200" b="1" dirty="0"/>
              <a:t>hr {</a:t>
            </a:r>
            <a:r>
              <a:rPr lang="en-IN" sz="3200" b="1" dirty="0" err="1"/>
              <a:t>color:red</a:t>
            </a:r>
            <a:r>
              <a:rPr lang="en-IN" sz="3200" b="1" dirty="0"/>
              <a:t>;}</a:t>
            </a:r>
          </a:p>
          <a:p>
            <a:pPr marL="0" indent="0">
              <a:buNone/>
            </a:pPr>
            <a:r>
              <a:rPr lang="en-IN" sz="3200" b="1" dirty="0"/>
              <a:t>p {margin-left:20px;}</a:t>
            </a:r>
          </a:p>
          <a:p>
            <a:pPr marL="0" indent="0">
              <a:buNone/>
            </a:pPr>
            <a:r>
              <a:rPr lang="en-IN" sz="3200" b="1" dirty="0"/>
              <a:t>body {</a:t>
            </a:r>
            <a:r>
              <a:rPr lang="en-IN" sz="3200" b="1" dirty="0" err="1"/>
              <a:t>background-image:url</a:t>
            </a:r>
            <a:r>
              <a:rPr lang="en-IN" sz="3200" b="1" dirty="0"/>
              <a:t>("images/back40.gif");}</a:t>
            </a:r>
            <a:endParaRPr lang="en-IN" sz="3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Text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434" y="1094704"/>
            <a:ext cx="99875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Setting the text </a:t>
            </a:r>
            <a:r>
              <a:rPr lang="en-IN" sz="2400" dirty="0" err="1"/>
              <a:t>color</a:t>
            </a:r>
            <a:endParaRPr lang="en-IN" sz="2400" b="1" dirty="0"/>
          </a:p>
          <a:p>
            <a:r>
              <a:rPr lang="en-IN" sz="2400" dirty="0"/>
              <a:t>	Property - Value</a:t>
            </a:r>
            <a:endParaRPr lang="en-IN" sz="2400" b="1" dirty="0"/>
          </a:p>
          <a:p>
            <a:r>
              <a:rPr lang="en-IN" sz="2400" dirty="0"/>
              <a:t>	</a:t>
            </a:r>
            <a:r>
              <a:rPr lang="en-IN" sz="2400" dirty="0" err="1"/>
              <a:t>Color</a:t>
            </a:r>
            <a:r>
              <a:rPr lang="en-IN" sz="2400" dirty="0"/>
              <a:t>: </a:t>
            </a:r>
            <a:r>
              <a:rPr lang="en-IN" sz="2400" dirty="0" err="1"/>
              <a:t>rgb|hexa|red</a:t>
            </a:r>
            <a:r>
              <a:rPr lang="en-IN" sz="2400" dirty="0"/>
              <a:t>;</a:t>
            </a:r>
            <a:endParaRPr lang="en-IN" sz="2400" b="1" dirty="0"/>
          </a:p>
          <a:p>
            <a:r>
              <a:rPr lang="en-IN" sz="2400" dirty="0"/>
              <a:t>•	Alignment of text</a:t>
            </a:r>
            <a:endParaRPr lang="en-IN" sz="2400" b="1" dirty="0"/>
          </a:p>
          <a:p>
            <a:r>
              <a:rPr lang="en-IN" sz="2400" dirty="0"/>
              <a:t>	pro</a:t>
            </a:r>
            <a:endParaRPr lang="en-IN" sz="2400" b="1" dirty="0"/>
          </a:p>
          <a:p>
            <a:r>
              <a:rPr lang="en-IN" sz="2400" dirty="0"/>
              <a:t>	Text-align: </a:t>
            </a:r>
            <a:r>
              <a:rPr lang="en-IN" sz="2400" dirty="0" err="1"/>
              <a:t>center|left|right|justify</a:t>
            </a:r>
            <a:r>
              <a:rPr lang="en-IN" sz="2400" dirty="0"/>
              <a:t>;</a:t>
            </a:r>
            <a:endParaRPr lang="en-IN" sz="2400" b="1" dirty="0"/>
          </a:p>
          <a:p>
            <a:r>
              <a:rPr lang="en-IN" sz="2400" dirty="0"/>
              <a:t>•	Indentation of text</a:t>
            </a:r>
            <a:endParaRPr lang="en-IN" sz="2400" b="1" dirty="0"/>
          </a:p>
          <a:p>
            <a:r>
              <a:rPr lang="en-IN" sz="2400" dirty="0"/>
              <a:t>•	Decoration of text</a:t>
            </a:r>
            <a:endParaRPr lang="en-IN" sz="2400" b="1" dirty="0"/>
          </a:p>
          <a:p>
            <a:r>
              <a:rPr lang="en-IN" sz="2400" dirty="0"/>
              <a:t>•	Sets the spacing between characters</a:t>
            </a:r>
            <a:endParaRPr lang="en-IN" sz="2400" b="1" dirty="0"/>
          </a:p>
          <a:p>
            <a:r>
              <a:rPr lang="en-IN" sz="2400" dirty="0"/>
              <a:t>•	Sets the spacing between words</a:t>
            </a:r>
            <a:endParaRPr lang="en-IN" sz="2400" b="1" dirty="0"/>
          </a:p>
          <a:p>
            <a:r>
              <a:rPr lang="en-IN" sz="2400" dirty="0"/>
              <a:t>•	Sets the spacing between lines of text</a:t>
            </a:r>
            <a:endParaRPr lang="en-IN" sz="2400" b="1" dirty="0"/>
          </a:p>
          <a:p>
            <a:r>
              <a:rPr lang="en-IN" sz="2400" dirty="0"/>
              <a:t>•	Preserving white-space and line breaks</a:t>
            </a:r>
            <a:endParaRPr lang="en-IN" sz="2400" b="1" dirty="0"/>
          </a:p>
          <a:p>
            <a:r>
              <a:rPr lang="en-IN" sz="2400" dirty="0"/>
              <a:t>•	Text wrapping inside an element</a:t>
            </a:r>
            <a:endParaRPr lang="en-IN" sz="2400" b="1" dirty="0"/>
          </a:p>
          <a:p>
            <a:r>
              <a:rPr lang="en-IN" sz="2400" dirty="0"/>
              <a:t>•	Vertical alignment of an image inside text</a:t>
            </a:r>
            <a:endParaRPr lang="en-IN" sz="2400" b="1" dirty="0"/>
          </a:p>
          <a:p>
            <a:endParaRPr lang="en-IN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Text Formatting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094704"/>
            <a:ext cx="9360514" cy="560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Text - Color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434" y="1094704"/>
            <a:ext cx="9987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Font </a:t>
            </a:r>
            <a:r>
              <a:rPr lang="en-IN" sz="2400" dirty="0" err="1"/>
              <a:t>color</a:t>
            </a:r>
            <a:r>
              <a:rPr lang="en-IN" sz="2400" dirty="0"/>
              <a:t> specified by </a:t>
            </a:r>
            <a:r>
              <a:rPr lang="en-IN" sz="2400" dirty="0" err="1"/>
              <a:t>color</a:t>
            </a:r>
            <a:r>
              <a:rPr lang="en-IN" sz="2400" dirty="0"/>
              <a:t> property</a:t>
            </a:r>
          </a:p>
          <a:p>
            <a:r>
              <a:rPr lang="en-IN" sz="2400" dirty="0"/>
              <a:t>Two primary ways of specifying </a:t>
            </a:r>
            <a:r>
              <a:rPr lang="en-IN" sz="2400" dirty="0" err="1"/>
              <a:t>colors</a:t>
            </a:r>
            <a:r>
              <a:rPr lang="en-IN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/>
              <a:t>Color</a:t>
            </a:r>
            <a:r>
              <a:rPr lang="en-IN" sz="2400" dirty="0"/>
              <a:t> name: black, </a:t>
            </a:r>
            <a:r>
              <a:rPr lang="en-IN" sz="2400" dirty="0" err="1"/>
              <a:t>gray</a:t>
            </a:r>
            <a:r>
              <a:rPr lang="en-IN" sz="2400" dirty="0"/>
              <a:t>, silver, white, red, lime, blue, yellow, aqua, fuchsia, maroon, green, navy, olive, teal, purple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red/green/blue (RGB) values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070" y="3033696"/>
            <a:ext cx="5053871" cy="369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9735341" y="5289997"/>
            <a:ext cx="990600" cy="1295400"/>
          </a:xfrm>
          <a:prstGeom prst="ellipse">
            <a:avLst/>
          </a:prstGeom>
          <a:solidFill>
            <a:srgbClr val="00808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2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Text - Color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72" y="1345843"/>
            <a:ext cx="706437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4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434" y="1094704"/>
            <a:ext cx="9987566" cy="517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Sets the font of a text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Sets the size of the font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Sets the style of the font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Sets the variant of the font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Sets the boldness of the font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3200" dirty="0"/>
              <a:t>Setting the all font properties in a single declaration - The font shorthand property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434" y="1094704"/>
            <a:ext cx="9987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The font family of a text is set with </a:t>
            </a:r>
            <a:r>
              <a:rPr lang="en-IN" sz="3200" dirty="0" smtClean="0"/>
              <a:t>the font-family </a:t>
            </a:r>
            <a:r>
              <a:rPr lang="en-IN" sz="3200" dirty="0"/>
              <a:t>property</a:t>
            </a:r>
            <a:r>
              <a:rPr lang="en-IN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The font-family property should </a:t>
            </a:r>
            <a:r>
              <a:rPr lang="en-IN" sz="3200" dirty="0" smtClean="0"/>
              <a:t>hold several </a:t>
            </a:r>
            <a:r>
              <a:rPr lang="en-IN" sz="3200" dirty="0"/>
              <a:t>font names as a "</a:t>
            </a:r>
            <a:r>
              <a:rPr lang="en-IN" sz="3200" dirty="0" err="1"/>
              <a:t>fallback</a:t>
            </a:r>
            <a:r>
              <a:rPr lang="en-IN" sz="3200" dirty="0"/>
              <a:t>" system</a:t>
            </a:r>
            <a:r>
              <a:rPr lang="en-IN" sz="3200" dirty="0" smtClean="0"/>
              <a:t>. If </a:t>
            </a:r>
            <a:r>
              <a:rPr lang="en-IN" sz="3200" dirty="0"/>
              <a:t>the browser does not support the </a:t>
            </a:r>
            <a:r>
              <a:rPr lang="en-IN" sz="3200" dirty="0" smtClean="0"/>
              <a:t>first font</a:t>
            </a:r>
            <a:r>
              <a:rPr lang="en-IN" sz="3200" dirty="0"/>
              <a:t>, it tries the next font</a:t>
            </a:r>
            <a:r>
              <a:rPr lang="en-IN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3200" dirty="0"/>
              <a:t>p{</a:t>
            </a:r>
            <a:r>
              <a:rPr lang="en-IN" sz="3200" dirty="0" err="1"/>
              <a:t>font-family:"Times</a:t>
            </a:r>
            <a:r>
              <a:rPr lang="en-IN" sz="3200" dirty="0"/>
              <a:t> New Roman", Times</a:t>
            </a:r>
            <a:r>
              <a:rPr lang="en-IN" sz="3200" dirty="0" smtClean="0"/>
              <a:t>, serif;}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N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 dirty="0"/>
              <a:t>A </a:t>
            </a:r>
            <a:r>
              <a:rPr lang="en-US" altLang="en-US" sz="3200" dirty="0">
                <a:solidFill>
                  <a:schemeClr val="hlink"/>
                </a:solidFill>
              </a:rPr>
              <a:t>font family</a:t>
            </a:r>
            <a:r>
              <a:rPr lang="en-US" altLang="en-US" sz="3200" dirty="0"/>
              <a:t> is a collection of related fonts (typically differ in size, weight, etc</a:t>
            </a:r>
            <a:r>
              <a:rPr lang="en-US" altLang="en-US" sz="3200" dirty="0" smtClean="0"/>
              <a:t>.)</a:t>
            </a:r>
            <a:endParaRPr lang="en-IN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26" y="5810005"/>
            <a:ext cx="500221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</a:rPr>
              <a:t>CSS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7887"/>
            <a:ext cx="10178322" cy="4591705"/>
          </a:xfrm>
        </p:spPr>
        <p:txBody>
          <a:bodyPr>
            <a:normAutofit fontScale="92500"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CSS stands for Cascading Style Sheets</a:t>
            </a:r>
          </a:p>
          <a:p>
            <a:r>
              <a:rPr lang="en-IN" sz="3200" b="1" dirty="0">
                <a:solidFill>
                  <a:srgbClr val="0070C0"/>
                </a:solidFill>
              </a:rPr>
              <a:t>Styles define How to display HTML elements</a:t>
            </a:r>
          </a:p>
          <a:p>
            <a:r>
              <a:rPr lang="en-IN" sz="3200" b="1" dirty="0">
                <a:solidFill>
                  <a:srgbClr val="0070C0"/>
                </a:solidFill>
              </a:rPr>
              <a:t>CSS Saves a Lot of Work!</a:t>
            </a:r>
          </a:p>
          <a:p>
            <a:r>
              <a:rPr lang="en-IN" sz="3200" b="1" dirty="0">
                <a:solidFill>
                  <a:srgbClr val="0070C0"/>
                </a:solidFill>
              </a:rPr>
              <a:t>CSS defines How HTML elements are to be </a:t>
            </a:r>
            <a:r>
              <a:rPr lang="en-IN" sz="3200" b="1" dirty="0" smtClean="0">
                <a:solidFill>
                  <a:srgbClr val="0070C0"/>
                </a:solidFill>
              </a:rPr>
              <a:t>displayed</a:t>
            </a:r>
            <a:endParaRPr lang="en-IN" sz="3200" b="1" dirty="0">
              <a:solidFill>
                <a:srgbClr val="0070C0"/>
              </a:solidFill>
            </a:endParaRPr>
          </a:p>
          <a:p>
            <a:r>
              <a:rPr lang="en-IN" sz="3200" b="1" dirty="0">
                <a:solidFill>
                  <a:srgbClr val="0070C0"/>
                </a:solidFill>
              </a:rPr>
              <a:t>Styles are normally saved in external .</a:t>
            </a:r>
            <a:r>
              <a:rPr lang="en-IN" sz="3200" b="1" dirty="0" err="1" smtClean="0">
                <a:solidFill>
                  <a:srgbClr val="0070C0"/>
                </a:solidFill>
              </a:rPr>
              <a:t>css</a:t>
            </a:r>
            <a:r>
              <a:rPr lang="en-IN" sz="3200" b="1" dirty="0" smtClean="0">
                <a:solidFill>
                  <a:srgbClr val="0070C0"/>
                </a:solidFill>
              </a:rPr>
              <a:t> files</a:t>
            </a:r>
            <a:r>
              <a:rPr lang="en-IN" sz="3200" b="1" dirty="0">
                <a:solidFill>
                  <a:srgbClr val="0070C0"/>
                </a:solidFill>
              </a:rPr>
              <a:t>. External style sheets enable you </a:t>
            </a:r>
            <a:r>
              <a:rPr lang="en-IN" sz="3200" b="1" dirty="0" smtClean="0">
                <a:solidFill>
                  <a:srgbClr val="0070C0"/>
                </a:solidFill>
              </a:rPr>
              <a:t>to change </a:t>
            </a:r>
            <a:r>
              <a:rPr lang="en-IN" sz="3200" b="1" dirty="0">
                <a:solidFill>
                  <a:srgbClr val="0070C0"/>
                </a:solidFill>
              </a:rPr>
              <a:t>the appearance and layout of </a:t>
            </a:r>
            <a:r>
              <a:rPr lang="en-IN" sz="3200" b="1" dirty="0" smtClean="0">
                <a:solidFill>
                  <a:srgbClr val="0070C0"/>
                </a:solidFill>
              </a:rPr>
              <a:t>all the </a:t>
            </a:r>
            <a:r>
              <a:rPr lang="en-IN" sz="3200" b="1" dirty="0">
                <a:solidFill>
                  <a:srgbClr val="0070C0"/>
                </a:solidFill>
              </a:rPr>
              <a:t>pages in a Web site, just by </a:t>
            </a:r>
            <a:r>
              <a:rPr lang="en-IN" sz="3200" b="1" dirty="0" smtClean="0">
                <a:solidFill>
                  <a:srgbClr val="0070C0"/>
                </a:solidFill>
              </a:rPr>
              <a:t>editing one </a:t>
            </a:r>
            <a:r>
              <a:rPr lang="en-IN" sz="3200" b="1" dirty="0">
                <a:solidFill>
                  <a:srgbClr val="0070C0"/>
                </a:solidFill>
              </a:rPr>
              <a:t>single file!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9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 descr="MozillaF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32" y="1257836"/>
            <a:ext cx="6324600" cy="52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769339" y="2841938"/>
            <a:ext cx="1143000" cy="1828800"/>
          </a:xfrm>
          <a:prstGeom prst="ellipse">
            <a:avLst/>
          </a:prstGeom>
          <a:solidFill>
            <a:srgbClr val="00808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81664" y="3035144"/>
            <a:ext cx="107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80"/>
                </a:solidFill>
              </a:rPr>
              <a:t>generic</a:t>
            </a:r>
          </a:p>
          <a:p>
            <a:r>
              <a:rPr lang="en-US" altLang="en-US">
                <a:solidFill>
                  <a:srgbClr val="008080"/>
                </a:solidFill>
              </a:rPr>
              <a:t>fonts are</a:t>
            </a:r>
          </a:p>
          <a:p>
            <a:r>
              <a:rPr lang="en-US" altLang="en-US">
                <a:solidFill>
                  <a:srgbClr val="008080"/>
                </a:solidFill>
              </a:rPr>
              <a:t>system-</a:t>
            </a:r>
          </a:p>
          <a:p>
            <a:r>
              <a:rPr lang="en-US" altLang="en-US">
                <a:solidFill>
                  <a:srgbClr val="008080"/>
                </a:solidFill>
              </a:rPr>
              <a:t>specific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788139" y="3684431"/>
            <a:ext cx="1981200" cy="762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84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19200" y="1377436"/>
            <a:ext cx="7958138" cy="3881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Set Font Size With </a:t>
            </a:r>
            <a:r>
              <a:rPr lang="en-IN" dirty="0" err="1"/>
              <a:t>Em</a:t>
            </a:r>
            <a:endParaRPr lang="en-IN" dirty="0"/>
          </a:p>
          <a:p>
            <a:r>
              <a:rPr lang="en-IN" dirty="0" smtClean="0"/>
              <a:t>To </a:t>
            </a:r>
            <a:r>
              <a:rPr lang="en-IN" dirty="0"/>
              <a:t>avoid the resizing problem with Internet Explorer</a:t>
            </a:r>
            <a:r>
              <a:rPr lang="en-IN" dirty="0" smtClean="0"/>
              <a:t>, many </a:t>
            </a:r>
            <a:r>
              <a:rPr lang="en-IN" dirty="0"/>
              <a:t>developers use </a:t>
            </a:r>
            <a:r>
              <a:rPr lang="en-IN" dirty="0" err="1"/>
              <a:t>em</a:t>
            </a:r>
            <a:r>
              <a:rPr lang="en-IN" dirty="0"/>
              <a:t> instead of pixels.</a:t>
            </a:r>
          </a:p>
          <a:p>
            <a:r>
              <a:rPr lang="en-IN" dirty="0" smtClean="0"/>
              <a:t>The </a:t>
            </a:r>
            <a:r>
              <a:rPr lang="en-IN" dirty="0" err="1"/>
              <a:t>em</a:t>
            </a:r>
            <a:r>
              <a:rPr lang="en-IN" dirty="0"/>
              <a:t> size unit is recommended by the W3C.</a:t>
            </a:r>
          </a:p>
          <a:p>
            <a:r>
              <a:rPr lang="en-IN" dirty="0" smtClean="0">
                <a:latin typeface="Book Antiqua" panose="02040602050305030304" pitchFamily="18" charset="0"/>
              </a:rPr>
              <a:t>1</a:t>
            </a:r>
            <a:r>
              <a:rPr lang="en-IN" dirty="0" smtClean="0"/>
              <a:t>em </a:t>
            </a:r>
            <a:r>
              <a:rPr lang="en-IN" dirty="0"/>
              <a:t>is equal to the current font size. The default </a:t>
            </a:r>
            <a:r>
              <a:rPr lang="en-IN" dirty="0" smtClean="0"/>
              <a:t>text size </a:t>
            </a:r>
            <a:r>
              <a:rPr lang="en-IN" dirty="0"/>
              <a:t>in browsers is 16px. So, the default size of </a:t>
            </a:r>
            <a:r>
              <a:rPr lang="en-IN" dirty="0" smtClean="0">
                <a:latin typeface="Book Antiqua" panose="02040602050305030304" pitchFamily="18" charset="0"/>
              </a:rPr>
              <a:t>1</a:t>
            </a:r>
            <a:r>
              <a:rPr lang="en-IN" dirty="0" smtClean="0"/>
              <a:t>em is </a:t>
            </a:r>
            <a:r>
              <a:rPr lang="en-IN" dirty="0">
                <a:latin typeface="Book Antiqua" panose="02040602050305030304" pitchFamily="18" charset="0"/>
              </a:rPr>
              <a:t>1</a:t>
            </a:r>
            <a:r>
              <a:rPr lang="en-IN" dirty="0"/>
              <a:t>6px.</a:t>
            </a:r>
          </a:p>
          <a:p>
            <a:r>
              <a:rPr lang="en-IN" dirty="0" smtClean="0"/>
              <a:t>The </a:t>
            </a:r>
            <a:r>
              <a:rPr lang="en-IN" dirty="0"/>
              <a:t>size can be calculated from pixels to </a:t>
            </a:r>
            <a:r>
              <a:rPr lang="en-IN" dirty="0" err="1"/>
              <a:t>em</a:t>
            </a:r>
            <a:r>
              <a:rPr lang="en-IN" dirty="0"/>
              <a:t> </a:t>
            </a:r>
            <a:r>
              <a:rPr lang="en-IN" dirty="0" smtClean="0"/>
              <a:t>using this </a:t>
            </a:r>
            <a:r>
              <a:rPr lang="en-IN" dirty="0"/>
              <a:t>formula: </a:t>
            </a:r>
            <a:r>
              <a:rPr lang="en-IN" i="1" dirty="0"/>
              <a:t>pixels</a:t>
            </a:r>
            <a:r>
              <a:rPr lang="en-IN" dirty="0"/>
              <a:t>/16=</a:t>
            </a:r>
            <a:r>
              <a:rPr lang="en-IN" i="1" dirty="0" err="1"/>
              <a:t>em</a:t>
            </a:r>
            <a:endParaRPr lang="en-IN" i="1" dirty="0"/>
          </a:p>
          <a:p>
            <a:r>
              <a:rPr lang="en-IN" dirty="0" smtClean="0"/>
              <a:t>Example</a:t>
            </a:r>
            <a:endParaRPr lang="en-IN" dirty="0"/>
          </a:p>
          <a:p>
            <a:pPr lvl="1"/>
            <a:r>
              <a:rPr lang="en-IN" dirty="0" smtClean="0"/>
              <a:t>h</a:t>
            </a:r>
            <a:r>
              <a:rPr lang="en-IN" dirty="0" smtClean="0">
                <a:latin typeface="Book Antiqua" panose="02040602050305030304" pitchFamily="18" charset="0"/>
              </a:rPr>
              <a:t>1</a:t>
            </a:r>
            <a:r>
              <a:rPr lang="en-IN" dirty="0" smtClean="0"/>
              <a:t> </a:t>
            </a:r>
            <a:r>
              <a:rPr lang="en-IN" dirty="0"/>
              <a:t>{font-size:2.5em;} /* 40px/16=2.5em */</a:t>
            </a:r>
          </a:p>
          <a:p>
            <a:pPr lvl="1"/>
            <a:r>
              <a:rPr lang="en-IN" dirty="0"/>
              <a:t>h2 {font-size:1.875em;} /* 30px/16=1.875em */</a:t>
            </a:r>
          </a:p>
          <a:p>
            <a:pPr lvl="1"/>
            <a:r>
              <a:rPr lang="en-IN" dirty="0"/>
              <a:t>p {font-size:0.875em;} /* 14px/16=0.875em */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4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3086547"/>
            <a:ext cx="67818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19200" y="1377436"/>
            <a:ext cx="7958138" cy="388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smtClean="0"/>
              <a:t>Many properties, such as </a:t>
            </a:r>
            <a:r>
              <a:rPr lang="en-US" altLang="en-US" sz="2400" smtClean="0">
                <a:latin typeface="Lucida Sans Typewriter" panose="020B0509030504030204" pitchFamily="49" charset="0"/>
              </a:rPr>
              <a:t>font-size</a:t>
            </a:r>
            <a:r>
              <a:rPr lang="en-US" altLang="en-US" sz="2400" smtClean="0"/>
              <a:t>, have a value that is a </a:t>
            </a:r>
            <a:r>
              <a:rPr lang="en-US" altLang="en-US" sz="2400" smtClean="0">
                <a:solidFill>
                  <a:schemeClr val="hlink"/>
                </a:solidFill>
              </a:rPr>
              <a:t>CSS length</a:t>
            </a:r>
          </a:p>
          <a:p>
            <a:r>
              <a:rPr lang="en-US" altLang="en-US" sz="2400" smtClean="0"/>
              <a:t>All CSS length values except 0 need units</a:t>
            </a:r>
            <a:endParaRPr lang="en-US" alt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31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4" descr="FontQuant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098" y="1094704"/>
            <a:ext cx="7620000" cy="280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683098" y="1780504"/>
            <a:ext cx="685800" cy="533400"/>
          </a:xfrm>
          <a:prstGeom prst="ellipse">
            <a:avLst/>
          </a:prstGeom>
          <a:solidFill>
            <a:srgbClr val="00808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63898" y="1094704"/>
            <a:ext cx="1847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80"/>
                </a:solidFill>
              </a:rPr>
              <a:t>Computed value</a:t>
            </a:r>
          </a:p>
          <a:p>
            <a:r>
              <a:rPr lang="en-US" altLang="en-US">
                <a:solidFill>
                  <a:srgbClr val="008080"/>
                </a:solidFill>
              </a:rPr>
              <a:t>of </a:t>
            </a:r>
            <a:r>
              <a:rPr lang="en-US" altLang="en-US">
                <a:solidFill>
                  <a:srgbClr val="008080"/>
                </a:solidFill>
                <a:latin typeface="Lucida Sans Typewriter" panose="020B0509030504030204" pitchFamily="49" charset="0"/>
              </a:rPr>
              <a:t>font-size</a:t>
            </a:r>
            <a:r>
              <a:rPr lang="en-US" altLang="en-US">
                <a:solidFill>
                  <a:srgbClr val="008080"/>
                </a:solidFill>
              </a:rPr>
              <a:t> </a:t>
            </a:r>
            <a:br>
              <a:rPr lang="en-US" altLang="en-US">
                <a:solidFill>
                  <a:srgbClr val="008080"/>
                </a:solidFill>
              </a:rPr>
            </a:br>
            <a:r>
              <a:rPr lang="en-US" altLang="en-US">
                <a:solidFill>
                  <a:srgbClr val="008080"/>
                </a:solidFill>
              </a:rPr>
              <a:t>property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51678" y="3899817"/>
            <a:ext cx="10485147" cy="2962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 smtClean="0"/>
              <a:t>Other ways to specify value for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font-size</a:t>
            </a:r>
            <a:r>
              <a:rPr lang="en-US" altLang="en-US" dirty="0" smtClean="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hlink"/>
                </a:solidFill>
              </a:rPr>
              <a:t>Percentage</a:t>
            </a:r>
            <a:r>
              <a:rPr lang="en-US" altLang="en-US" dirty="0" smtClean="0"/>
              <a:t> (of parent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font-size</a:t>
            </a:r>
            <a:r>
              <a:rPr lang="en-US" altLang="en-US" dirty="0" smtClean="0"/>
              <a:t>)</a:t>
            </a:r>
            <a:br>
              <a:rPr lang="en-US" altLang="en-US" dirty="0" smtClean="0"/>
            </a:b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hlink"/>
                </a:solidFill>
              </a:rPr>
              <a:t>Absolute size</a:t>
            </a:r>
            <a:r>
              <a:rPr lang="en-US" altLang="en-US" dirty="0" smtClean="0"/>
              <a:t> keyword: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xx-small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x-small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small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medium</a:t>
            </a:r>
            <a:r>
              <a:rPr lang="en-US" altLang="en-US" dirty="0" smtClean="0"/>
              <a:t> (initial value),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large</a:t>
            </a:r>
            <a:r>
              <a:rPr lang="en-US" altLang="en-US" dirty="0" smtClean="0"/>
              <a:t>, </a:t>
            </a:r>
            <a:br>
              <a:rPr lang="en-US" altLang="en-US" dirty="0" smtClean="0"/>
            </a:br>
            <a:r>
              <a:rPr lang="en-US" altLang="en-US" dirty="0" smtClean="0">
                <a:latin typeface="Lucida Sans Typewriter" panose="020B0509030504030204" pitchFamily="49" charset="0"/>
              </a:rPr>
              <a:t>x-large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xx-large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User agent specific; should differ by ~ 20%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solidFill>
                  <a:schemeClr val="hlink"/>
                </a:solidFill>
              </a:rPr>
              <a:t>Relative size</a:t>
            </a:r>
            <a:r>
              <a:rPr lang="en-US" altLang="en-US" dirty="0" smtClean="0"/>
              <a:t> keyword: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smaller</a:t>
            </a:r>
            <a:r>
              <a:rPr lang="en-US" altLang="en-US" dirty="0" smtClean="0"/>
              <a:t>, </a:t>
            </a:r>
            <a:r>
              <a:rPr lang="en-US" altLang="en-US" dirty="0" smtClean="0">
                <a:latin typeface="Lucida Sans Typewriter" panose="020B0509030504030204" pitchFamily="49" charset="0"/>
              </a:rPr>
              <a:t>larger</a:t>
            </a:r>
          </a:p>
          <a:p>
            <a:pPr lvl="2">
              <a:lnSpc>
                <a:spcPct val="90000"/>
              </a:lnSpc>
            </a:pPr>
            <a:r>
              <a:rPr lang="en-US" altLang="en-US" dirty="0" smtClean="0"/>
              <a:t>Relative to parent element’s font</a:t>
            </a:r>
            <a:endParaRPr lang="en-US" altLang="en-US" dirty="0">
              <a:latin typeface="Lucida Sans Typewriter" panose="020B0509030504030204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92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228748"/>
            <a:ext cx="8229600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17963" y="1519104"/>
            <a:ext cx="7958138" cy="388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smtClean="0"/>
              <a:t>Text is rendered using line boxes</a:t>
            </a:r>
          </a:p>
          <a:p>
            <a:pPr>
              <a:lnSpc>
                <a:spcPct val="90000"/>
              </a:lnSpc>
            </a:pPr>
            <a:endParaRPr lang="en-US" altLang="en-US" sz="2800" smtClean="0"/>
          </a:p>
          <a:p>
            <a:pPr>
              <a:lnSpc>
                <a:spcPct val="90000"/>
              </a:lnSpc>
            </a:pPr>
            <a:endParaRPr lang="en-US" altLang="en-US" smtClean="0"/>
          </a:p>
          <a:p>
            <a:pPr>
              <a:lnSpc>
                <a:spcPct val="90000"/>
              </a:lnSpc>
            </a:pPr>
            <a:r>
              <a:rPr lang="en-US" altLang="en-US" sz="2800" smtClean="0"/>
              <a:t>Height of line box given by </a:t>
            </a:r>
            <a:r>
              <a:rPr lang="en-US" altLang="en-US" sz="2800" smtClean="0">
                <a:solidFill>
                  <a:schemeClr val="accent2"/>
                </a:solidFill>
                <a:latin typeface="Lucida Sans Typewriter" panose="020B0509030504030204" pitchFamily="49" charset="0"/>
              </a:rPr>
              <a:t>line-height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Initial value: </a:t>
            </a:r>
            <a:r>
              <a:rPr lang="en-US" altLang="en-US" sz="2400" smtClean="0">
                <a:latin typeface="Lucida Sans Typewriter" panose="020B0509030504030204" pitchFamily="49" charset="0"/>
              </a:rPr>
              <a:t>normal</a:t>
            </a:r>
            <a:r>
              <a:rPr lang="en-US" altLang="en-US" sz="2400" smtClean="0"/>
              <a:t> (</a:t>
            </a:r>
            <a:r>
              <a:rPr lang="en-US" altLang="en-US" sz="2400" i="1" smtClean="0"/>
              <a:t>i.e.</a:t>
            </a:r>
            <a:r>
              <a:rPr lang="en-US" altLang="en-US" sz="2400" smtClean="0"/>
              <a:t>, cell height; relationship with em height is font-specific)</a:t>
            </a:r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Other values (following are equivalent):</a:t>
            </a:r>
            <a:br>
              <a:rPr lang="en-US" altLang="en-US" sz="2400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dirty="0"/>
          </a:p>
        </p:txBody>
      </p:sp>
      <p:pic>
        <p:nvPicPr>
          <p:cNvPr id="6" name="Picture 4" descr="LineBoxAnd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64" y="2033789"/>
            <a:ext cx="344805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64" y="4722914"/>
            <a:ext cx="3276600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4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2153" y="1182389"/>
            <a:ext cx="7958138" cy="2836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latin typeface="Lucida Sans Typewriter" panose="020B0509030504030204" pitchFamily="49" charset="0"/>
              </a:rPr>
              <a:t>font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hlink"/>
                </a:solidFill>
              </a:rPr>
              <a:t>shortcut property</a:t>
            </a:r>
            <a:r>
              <a:rPr lang="en-US" altLang="en-US" smtClean="0"/>
              <a:t>:</a:t>
            </a:r>
            <a:endParaRPr lang="en-US" alt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48" y="1661019"/>
            <a:ext cx="56038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54" y="2226962"/>
            <a:ext cx="47244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2226962"/>
            <a:ext cx="56038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065162"/>
            <a:ext cx="47244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7197725" y="2684162"/>
            <a:ext cx="228600" cy="381000"/>
          </a:xfrm>
          <a:prstGeom prst="upDown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IN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731125" y="3369962"/>
            <a:ext cx="762000" cy="304800"/>
          </a:xfrm>
          <a:prstGeom prst="ellipse">
            <a:avLst/>
          </a:prstGeom>
          <a:solidFill>
            <a:srgbClr val="00808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7578725" y="4208162"/>
            <a:ext cx="914400" cy="304800"/>
          </a:xfrm>
          <a:prstGeom prst="ellipse">
            <a:avLst/>
          </a:prstGeom>
          <a:solidFill>
            <a:srgbClr val="00808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856041" y="3171113"/>
            <a:ext cx="35994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8080"/>
                </a:solidFill>
              </a:rPr>
              <a:t>Initial values used if no value specified in </a:t>
            </a:r>
            <a:r>
              <a:rPr lang="en-US" altLang="en-US" dirty="0">
                <a:solidFill>
                  <a:srgbClr val="008080"/>
                </a:solidFill>
                <a:latin typeface="Lucida Sans Typewriter" panose="020B0509030504030204" pitchFamily="49" charset="0"/>
              </a:rPr>
              <a:t>font</a:t>
            </a:r>
          </a:p>
          <a:p>
            <a:r>
              <a:rPr lang="en-US" altLang="en-US" dirty="0">
                <a:solidFill>
                  <a:srgbClr val="008080"/>
                </a:solidFill>
              </a:rPr>
              <a:t>property list (that is, potentially reset)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2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FONT Properties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1869799" y="1326667"/>
            <a:ext cx="7958138" cy="388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>
                <a:latin typeface="Lucida Sans Typewriter" panose="020B0509030504030204" pitchFamily="49" charset="0"/>
              </a:rPr>
              <a:t>font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hlink"/>
                </a:solidFill>
              </a:rPr>
              <a:t>shortcut property</a:t>
            </a:r>
            <a:r>
              <a:rPr lang="en-US" altLang="en-US" smtClean="0"/>
              <a:t>:</a:t>
            </a:r>
            <a:endParaRPr lang="en-US" altLang="en-US"/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1779104"/>
            <a:ext cx="56038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2617304"/>
            <a:ext cx="4724400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374" y="4674704"/>
            <a:ext cx="75438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al 8"/>
          <p:cNvSpPr>
            <a:spLocks noChangeArrowheads="1"/>
          </p:cNvSpPr>
          <p:nvPr/>
        </p:nvSpPr>
        <p:spPr bwMode="auto">
          <a:xfrm>
            <a:off x="6470374" y="4674704"/>
            <a:ext cx="304800" cy="381000"/>
          </a:xfrm>
          <a:prstGeom prst="ellipse">
            <a:avLst/>
          </a:prstGeom>
          <a:solidFill>
            <a:srgbClr val="00808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565374" y="4293704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8080"/>
                </a:solidFill>
              </a:rPr>
              <a:t>specifying line-height (here, twice cell height)</a:t>
            </a:r>
          </a:p>
        </p:txBody>
      </p:sp>
      <p:sp>
        <p:nvSpPr>
          <p:cNvPr id="37" name="AutoShape 10"/>
          <p:cNvSpPr>
            <a:spLocks/>
          </p:cNvSpPr>
          <p:nvPr/>
        </p:nvSpPr>
        <p:spPr bwMode="auto">
          <a:xfrm rot="16200000">
            <a:off x="4565374" y="3760304"/>
            <a:ext cx="76200" cy="2667000"/>
          </a:xfrm>
          <a:prstGeom prst="leftBrace">
            <a:avLst>
              <a:gd name="adj1" fmla="val 291667"/>
              <a:gd name="adj2" fmla="val 50000"/>
            </a:avLst>
          </a:prstGeom>
          <a:noFill/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8080"/>
              </a:solidFill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4092299" y="5092217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80"/>
                </a:solidFill>
              </a:rPr>
              <a:t>any order</a:t>
            </a:r>
          </a:p>
        </p:txBody>
      </p:sp>
      <p:sp>
        <p:nvSpPr>
          <p:cNvPr id="39" name="AutoShape 12"/>
          <p:cNvSpPr>
            <a:spLocks/>
          </p:cNvSpPr>
          <p:nvPr/>
        </p:nvSpPr>
        <p:spPr bwMode="auto">
          <a:xfrm rot="16200000">
            <a:off x="7765774" y="3379304"/>
            <a:ext cx="76200" cy="3429000"/>
          </a:xfrm>
          <a:prstGeom prst="leftBrace">
            <a:avLst>
              <a:gd name="adj1" fmla="val 375000"/>
              <a:gd name="adj2" fmla="val 50000"/>
            </a:avLst>
          </a:prstGeom>
          <a:noFill/>
          <a:ln w="9525">
            <a:solidFill>
              <a:srgbClr val="0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8080"/>
              </a:solidFill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775174" y="5131904"/>
            <a:ext cx="266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8080"/>
                </a:solidFill>
              </a:rPr>
              <a:t>size and family required,</a:t>
            </a:r>
          </a:p>
          <a:p>
            <a:r>
              <a:rPr lang="en-US" altLang="en-US">
                <a:solidFill>
                  <a:srgbClr val="008080"/>
                </a:solidFill>
              </a:rPr>
              <a:t>order-dependent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LINKS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434" y="1094704"/>
            <a:ext cx="9987566" cy="3248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Style different states of a link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Remove the default underline from hyperlinks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Remove the dotted outline from hyperlinks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Create link boxes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Image rollover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3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LINKS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056" y="1210614"/>
            <a:ext cx="998756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Links can be style with any CSS property (e.g. </a:t>
            </a:r>
            <a:r>
              <a:rPr lang="en-IN" sz="2800" dirty="0" err="1"/>
              <a:t>color</a:t>
            </a:r>
            <a:r>
              <a:rPr lang="en-IN" sz="2800" dirty="0"/>
              <a:t>, </a:t>
            </a:r>
            <a:r>
              <a:rPr lang="en-IN" sz="2800" dirty="0" smtClean="0"/>
              <a:t> font-family</a:t>
            </a:r>
            <a:r>
              <a:rPr lang="en-IN" sz="2800" dirty="0"/>
              <a:t>, background-</a:t>
            </a:r>
            <a:r>
              <a:rPr lang="en-IN" sz="2800" dirty="0" err="1"/>
              <a:t>color</a:t>
            </a:r>
            <a:r>
              <a:rPr lang="en-IN" sz="2800" dirty="0" smtClean="0"/>
              <a:t>). Special </a:t>
            </a:r>
            <a:r>
              <a:rPr lang="en-IN" sz="2800" dirty="0"/>
              <a:t>for links are that they can be styled differently depending on what state </a:t>
            </a:r>
            <a:r>
              <a:rPr lang="en-IN" sz="2800" dirty="0" smtClean="0"/>
              <a:t>they are </a:t>
            </a:r>
            <a:r>
              <a:rPr lang="en-IN" sz="2800" dirty="0"/>
              <a:t>in</a:t>
            </a:r>
            <a:r>
              <a:rPr lang="en-IN" sz="2800" dirty="0" smtClean="0"/>
              <a:t>.</a:t>
            </a:r>
          </a:p>
          <a:p>
            <a:endParaRPr lang="en-IN" sz="2800" dirty="0"/>
          </a:p>
          <a:p>
            <a:r>
              <a:rPr lang="en-IN" sz="2800" dirty="0" smtClean="0"/>
              <a:t>The </a:t>
            </a:r>
            <a:r>
              <a:rPr lang="en-IN" sz="2800" dirty="0"/>
              <a:t>four links states are</a:t>
            </a:r>
            <a:r>
              <a:rPr lang="en-IN" sz="2800" dirty="0" smtClean="0"/>
              <a:t>:</a:t>
            </a:r>
          </a:p>
          <a:p>
            <a:endParaRPr lang="en-IN" sz="2800" dirty="0"/>
          </a:p>
          <a:p>
            <a:pPr lvl="1"/>
            <a:r>
              <a:rPr lang="en-IN" sz="2800" b="1" dirty="0" smtClean="0">
                <a:solidFill>
                  <a:schemeClr val="accent5">
                    <a:lumMod val="75000"/>
                  </a:schemeClr>
                </a:solidFill>
              </a:rPr>
              <a:t>a:link</a:t>
            </a:r>
            <a:r>
              <a:rPr lang="en-IN" sz="2800" b="1" dirty="0" smtClean="0"/>
              <a:t> </a:t>
            </a:r>
            <a:r>
              <a:rPr lang="en-IN" sz="2800" b="1" dirty="0"/>
              <a:t>- a normal, unvisited link</a:t>
            </a:r>
          </a:p>
          <a:p>
            <a:pPr lvl="1"/>
            <a:r>
              <a:rPr lang="en-IN" sz="2800" b="1" dirty="0" smtClean="0">
                <a:solidFill>
                  <a:srgbClr val="00B050"/>
                </a:solidFill>
              </a:rPr>
              <a:t>a:visited</a:t>
            </a:r>
            <a:r>
              <a:rPr lang="en-IN" sz="2800" b="1" dirty="0" smtClean="0"/>
              <a:t> </a:t>
            </a:r>
            <a:r>
              <a:rPr lang="en-IN" sz="2800" b="1" dirty="0"/>
              <a:t>- a link the user has visited</a:t>
            </a:r>
          </a:p>
          <a:p>
            <a:pPr lvl="1"/>
            <a:r>
              <a:rPr lang="en-IN" sz="2800" b="1" dirty="0" smtClean="0">
                <a:solidFill>
                  <a:schemeClr val="accent1">
                    <a:lumMod val="50000"/>
                  </a:schemeClr>
                </a:solidFill>
              </a:rPr>
              <a:t>a:hover</a:t>
            </a:r>
            <a:r>
              <a:rPr lang="en-IN" sz="2800" b="1" dirty="0" smtClean="0"/>
              <a:t> </a:t>
            </a:r>
            <a:r>
              <a:rPr lang="en-IN" sz="2800" b="1" dirty="0"/>
              <a:t>- a link when the user </a:t>
            </a:r>
            <a:r>
              <a:rPr lang="en-IN" sz="2800" b="1" dirty="0" smtClean="0"/>
              <a:t>mouse </a:t>
            </a:r>
            <a:r>
              <a:rPr lang="en-IN" sz="2800" b="1" dirty="0"/>
              <a:t>over it</a:t>
            </a:r>
          </a:p>
          <a:p>
            <a:pPr lvl="1"/>
            <a:r>
              <a:rPr lang="en-IN" sz="2800" b="1" dirty="0" smtClean="0">
                <a:solidFill>
                  <a:srgbClr val="0070C0"/>
                </a:solidFill>
              </a:rPr>
              <a:t>a:active</a:t>
            </a:r>
            <a:r>
              <a:rPr lang="en-IN" sz="2800" b="1" dirty="0" smtClean="0"/>
              <a:t> </a:t>
            </a:r>
            <a:r>
              <a:rPr lang="en-IN" sz="2800" b="1" dirty="0"/>
              <a:t>- a link the moment it is clicked</a:t>
            </a:r>
          </a:p>
          <a:p>
            <a:endParaRPr lang="en-IN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9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Understanding Style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7887"/>
            <a:ext cx="10178322" cy="1159099"/>
          </a:xfrm>
        </p:spPr>
        <p:txBody>
          <a:bodyPr>
            <a:normAutofit lnSpcReduction="10000"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A Style Rule is composed of two parts: </a:t>
            </a:r>
            <a:r>
              <a:rPr lang="en-IN" sz="3200" b="1" dirty="0" smtClean="0">
                <a:solidFill>
                  <a:srgbClr val="0070C0"/>
                </a:solidFill>
              </a:rPr>
              <a:t>a selector </a:t>
            </a:r>
            <a:r>
              <a:rPr lang="en-IN" sz="3200" b="1" dirty="0">
                <a:solidFill>
                  <a:srgbClr val="0070C0"/>
                </a:solidFill>
              </a:rPr>
              <a:t>and a declaration.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599" y="3541689"/>
            <a:ext cx="494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7030A0"/>
                </a:solidFill>
              </a:rPr>
              <a:t>P{</a:t>
            </a:r>
            <a:r>
              <a:rPr lang="en-IN" sz="3200" b="1" dirty="0" err="1" smtClean="0">
                <a:solidFill>
                  <a:srgbClr val="FF0000"/>
                </a:solidFill>
              </a:rPr>
              <a:t>color</a:t>
            </a:r>
            <a:r>
              <a:rPr lang="en-IN" sz="3200" b="1" dirty="0" smtClean="0">
                <a:solidFill>
                  <a:srgbClr val="FF0000"/>
                </a:solidFill>
              </a:rPr>
              <a:t>: red;</a:t>
            </a:r>
            <a:r>
              <a:rPr lang="en-IN" sz="3200" b="1" dirty="0" smtClean="0">
                <a:solidFill>
                  <a:srgbClr val="7030A0"/>
                </a:solidFill>
              </a:rPr>
              <a:t>}</a:t>
            </a:r>
            <a:endParaRPr lang="en-IN" sz="3200" b="1" dirty="0">
              <a:solidFill>
                <a:srgbClr val="7030A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220495" y="2704564"/>
            <a:ext cx="2859110" cy="772730"/>
          </a:xfrm>
          <a:prstGeom prst="wedgeEllipseCallout">
            <a:avLst>
              <a:gd name="adj1" fmla="val -46463"/>
              <a:gd name="adj2" fmla="val 78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Declaration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663780" y="2640169"/>
            <a:ext cx="2859110" cy="772730"/>
          </a:xfrm>
          <a:prstGeom prst="wedgeEllipseCallout">
            <a:avLst>
              <a:gd name="adj1" fmla="val 27411"/>
              <a:gd name="adj2" fmla="val 93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Selector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251678" y="4255254"/>
            <a:ext cx="10178322" cy="2132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3200" b="1" dirty="0">
                <a:solidFill>
                  <a:srgbClr val="0070C0"/>
                </a:solidFill>
              </a:rPr>
              <a:t>The </a:t>
            </a:r>
            <a:r>
              <a:rPr lang="en-IN" sz="3200" b="1" dirty="0">
                <a:solidFill>
                  <a:srgbClr val="FF0000"/>
                </a:solidFill>
              </a:rPr>
              <a:t>Selector</a:t>
            </a:r>
            <a:r>
              <a:rPr lang="en-IN" sz="3200" b="1" dirty="0">
                <a:solidFill>
                  <a:srgbClr val="0070C0"/>
                </a:solidFill>
              </a:rPr>
              <a:t> indicates the element to which </a:t>
            </a:r>
            <a:r>
              <a:rPr lang="en-IN" sz="3200" b="1" dirty="0" smtClean="0">
                <a:solidFill>
                  <a:srgbClr val="0070C0"/>
                </a:solidFill>
              </a:rPr>
              <a:t>the rule </a:t>
            </a:r>
            <a:r>
              <a:rPr lang="en-IN" sz="3200" b="1" dirty="0">
                <a:solidFill>
                  <a:srgbClr val="0070C0"/>
                </a:solidFill>
              </a:rPr>
              <a:t>is applied. </a:t>
            </a:r>
            <a:endParaRPr lang="en-IN" sz="3200" b="1" dirty="0" smtClean="0">
              <a:solidFill>
                <a:srgbClr val="0070C0"/>
              </a:solidFill>
            </a:endParaRPr>
          </a:p>
          <a:p>
            <a:r>
              <a:rPr lang="en-IN" sz="3200" b="1" dirty="0" smtClean="0">
                <a:solidFill>
                  <a:srgbClr val="0070C0"/>
                </a:solidFill>
              </a:rPr>
              <a:t>The </a:t>
            </a:r>
            <a:r>
              <a:rPr lang="en-IN" sz="3200" b="1" dirty="0">
                <a:solidFill>
                  <a:srgbClr val="FF0000"/>
                </a:solidFill>
              </a:rPr>
              <a:t>Declaration</a:t>
            </a:r>
            <a:r>
              <a:rPr lang="en-IN" sz="3200" b="1" dirty="0">
                <a:solidFill>
                  <a:srgbClr val="0070C0"/>
                </a:solidFill>
              </a:rPr>
              <a:t> determines the property </a:t>
            </a:r>
            <a:r>
              <a:rPr lang="en-IN" sz="3200" b="1" dirty="0" smtClean="0">
                <a:solidFill>
                  <a:srgbClr val="0070C0"/>
                </a:solidFill>
              </a:rPr>
              <a:t>values of </a:t>
            </a:r>
            <a:r>
              <a:rPr lang="en-IN" sz="3200" b="1" dirty="0">
                <a:solidFill>
                  <a:srgbClr val="0070C0"/>
                </a:solidFill>
              </a:rPr>
              <a:t>a selector.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</a:rPr>
              <a:t>LINKS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056" y="1210614"/>
            <a:ext cx="998756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Example</a:t>
            </a:r>
          </a:p>
          <a:p>
            <a:pPr lvl="1"/>
            <a:r>
              <a:rPr lang="en-IN" sz="2800" dirty="0" smtClean="0"/>
              <a:t>a:link </a:t>
            </a:r>
            <a:r>
              <a:rPr lang="en-IN" sz="2800" dirty="0"/>
              <a:t>{</a:t>
            </a:r>
            <a:r>
              <a:rPr lang="en-IN" sz="2800" dirty="0" err="1"/>
              <a:t>color</a:t>
            </a:r>
            <a:r>
              <a:rPr lang="en-IN" sz="2800" dirty="0"/>
              <a:t>:#FF0000;} /* unvisited link */</a:t>
            </a:r>
          </a:p>
          <a:p>
            <a:pPr lvl="1"/>
            <a:r>
              <a:rPr lang="en-IN" sz="2800" dirty="0"/>
              <a:t>a:visited {</a:t>
            </a:r>
            <a:r>
              <a:rPr lang="en-IN" sz="2800" dirty="0" err="1"/>
              <a:t>color</a:t>
            </a:r>
            <a:r>
              <a:rPr lang="en-IN" sz="2800" dirty="0"/>
              <a:t>:#00FF00;} /* visited link */</a:t>
            </a:r>
          </a:p>
          <a:p>
            <a:pPr lvl="1"/>
            <a:r>
              <a:rPr lang="en-IN" sz="2800" dirty="0"/>
              <a:t>a:hover {</a:t>
            </a:r>
            <a:r>
              <a:rPr lang="en-IN" sz="2800" dirty="0" err="1"/>
              <a:t>color</a:t>
            </a:r>
            <a:r>
              <a:rPr lang="en-IN" sz="2800" dirty="0"/>
              <a:t>:#FF00FF;} /* mouse over link */</a:t>
            </a:r>
          </a:p>
          <a:p>
            <a:pPr lvl="1"/>
            <a:r>
              <a:rPr lang="en-IN" sz="2800" dirty="0"/>
              <a:t>a:active {</a:t>
            </a:r>
            <a:r>
              <a:rPr lang="en-IN" sz="2800" dirty="0" err="1"/>
              <a:t>color</a:t>
            </a:r>
            <a:r>
              <a:rPr lang="en-IN" sz="2800" dirty="0"/>
              <a:t>:#0000FF;} /* selected link */</a:t>
            </a:r>
          </a:p>
          <a:p>
            <a:pPr lvl="2"/>
            <a:r>
              <a:rPr lang="en-IN" sz="2800" dirty="0" smtClean="0"/>
              <a:t>a:link </a:t>
            </a:r>
            <a:r>
              <a:rPr lang="en-IN" sz="2800" dirty="0"/>
              <a:t>{</a:t>
            </a:r>
            <a:r>
              <a:rPr lang="en-IN" sz="2800" dirty="0" err="1"/>
              <a:t>text-decoration:none</a:t>
            </a:r>
            <a:r>
              <a:rPr lang="en-IN" sz="2800" dirty="0"/>
              <a:t>;}</a:t>
            </a:r>
          </a:p>
          <a:p>
            <a:pPr lvl="2"/>
            <a:r>
              <a:rPr lang="en-IN" sz="2800" dirty="0"/>
              <a:t>a:visited {</a:t>
            </a:r>
            <a:r>
              <a:rPr lang="en-IN" sz="2800" dirty="0" err="1"/>
              <a:t>text-decoration:none</a:t>
            </a:r>
            <a:r>
              <a:rPr lang="en-IN" sz="2800" dirty="0"/>
              <a:t>;}</a:t>
            </a:r>
          </a:p>
          <a:p>
            <a:pPr lvl="2"/>
            <a:r>
              <a:rPr lang="en-IN" sz="2800" dirty="0"/>
              <a:t>a:hover {</a:t>
            </a:r>
            <a:r>
              <a:rPr lang="en-IN" sz="2800" dirty="0" err="1"/>
              <a:t>text-decoration:underline</a:t>
            </a:r>
            <a:r>
              <a:rPr lang="en-IN" sz="2800" dirty="0"/>
              <a:t>;}</a:t>
            </a:r>
          </a:p>
          <a:p>
            <a:pPr lvl="2"/>
            <a:r>
              <a:rPr lang="en-IN" sz="2800" dirty="0"/>
              <a:t>a:active {</a:t>
            </a:r>
            <a:r>
              <a:rPr lang="en-IN" sz="2800" dirty="0" err="1"/>
              <a:t>text-decoration:underline</a:t>
            </a:r>
            <a:r>
              <a:rPr lang="en-IN" sz="2800" dirty="0"/>
              <a:t>;}</a:t>
            </a:r>
          </a:p>
          <a:p>
            <a:pPr lvl="3"/>
            <a:r>
              <a:rPr lang="en-IN" sz="2800" dirty="0" smtClean="0"/>
              <a:t>a:link </a:t>
            </a:r>
            <a:r>
              <a:rPr lang="en-IN" sz="2800" dirty="0"/>
              <a:t>{background-</a:t>
            </a:r>
            <a:r>
              <a:rPr lang="en-IN" sz="2800" dirty="0" err="1"/>
              <a:t>color</a:t>
            </a:r>
            <a:r>
              <a:rPr lang="en-IN" sz="2800" dirty="0"/>
              <a:t>:#B2FF99;}</a:t>
            </a:r>
          </a:p>
          <a:p>
            <a:pPr lvl="3"/>
            <a:r>
              <a:rPr lang="en-IN" sz="2800" dirty="0"/>
              <a:t>a:visited {background-</a:t>
            </a:r>
            <a:r>
              <a:rPr lang="en-IN" sz="2800" dirty="0" err="1"/>
              <a:t>color</a:t>
            </a:r>
            <a:r>
              <a:rPr lang="en-IN" sz="2800" dirty="0"/>
              <a:t>:#FFFF85;}</a:t>
            </a:r>
          </a:p>
          <a:p>
            <a:pPr lvl="3"/>
            <a:r>
              <a:rPr lang="en-IN" sz="2800" dirty="0"/>
              <a:t>a:hover {background-</a:t>
            </a:r>
            <a:r>
              <a:rPr lang="en-IN" sz="2800" dirty="0" err="1"/>
              <a:t>color</a:t>
            </a:r>
            <a:r>
              <a:rPr lang="en-IN" sz="2800" dirty="0"/>
              <a:t>:#FF704D;}</a:t>
            </a:r>
          </a:p>
          <a:p>
            <a:pPr lvl="3"/>
            <a:r>
              <a:rPr lang="en-IN" sz="2800" dirty="0"/>
              <a:t>a:active {background-</a:t>
            </a:r>
            <a:r>
              <a:rPr lang="en-IN" sz="2800" dirty="0" err="1"/>
              <a:t>color</a:t>
            </a:r>
            <a:r>
              <a:rPr lang="en-IN" sz="2800" dirty="0"/>
              <a:t>:#FF704D;}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Box Model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72509" y="1248648"/>
            <a:ext cx="7958138" cy="388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mtClean="0"/>
              <a:t>Every rendered element occupies a box:</a:t>
            </a:r>
            <a:endParaRPr lang="en-US" altLang="en-US" dirty="0"/>
          </a:p>
        </p:txBody>
      </p:sp>
      <p:pic>
        <p:nvPicPr>
          <p:cNvPr id="5" name="Picture 4" descr="Box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484" y="2059860"/>
            <a:ext cx="5562600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6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Box Model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4" descr="Box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67" y="1542179"/>
            <a:ext cx="830580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Box Model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39" y="1498242"/>
            <a:ext cx="4491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039" y="2184042"/>
            <a:ext cx="3881438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SpanBox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239" y="4241442"/>
            <a:ext cx="65532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Box Model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34" y="1420969"/>
            <a:ext cx="4491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434" y="2106769"/>
            <a:ext cx="3881438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SpanBox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634" y="4164169"/>
            <a:ext cx="65532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4109434" y="1420969"/>
            <a:ext cx="2438400" cy="381000"/>
          </a:xfrm>
          <a:prstGeom prst="ellipse">
            <a:avLst/>
          </a:prstGeom>
          <a:solidFill>
            <a:srgbClr val="00808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3652234" y="1801969"/>
            <a:ext cx="914400" cy="3352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557234" y="1801969"/>
            <a:ext cx="914400" cy="34290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CSS Box Model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045" y="1433848"/>
            <a:ext cx="4491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45" y="2119648"/>
            <a:ext cx="3881438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SpanBoxSty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45" y="4177048"/>
            <a:ext cx="6553200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3980645" y="2729248"/>
            <a:ext cx="2971800" cy="381000"/>
          </a:xfrm>
          <a:prstGeom prst="ellipse">
            <a:avLst/>
          </a:prstGeom>
          <a:solidFill>
            <a:srgbClr val="00808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4285445" y="3110248"/>
            <a:ext cx="609600" cy="20574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6038045" y="3110248"/>
            <a:ext cx="1066800" cy="21336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8000" dirty="0" smtClean="0">
                <a:solidFill>
                  <a:srgbClr val="0070C0"/>
                </a:solidFill>
              </a:rPr>
              <a:t>Thank You</a:t>
            </a:r>
            <a:endParaRPr lang="en-IN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6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Understanding Style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7887"/>
            <a:ext cx="10178322" cy="306517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The Declaration determines the property </a:t>
            </a:r>
            <a:r>
              <a:rPr lang="en-IN" sz="3200" b="1" dirty="0" smtClean="0">
                <a:solidFill>
                  <a:srgbClr val="0070C0"/>
                </a:solidFill>
              </a:rPr>
              <a:t>values of </a:t>
            </a:r>
            <a:r>
              <a:rPr lang="en-IN" sz="3200" b="1" dirty="0">
                <a:solidFill>
                  <a:srgbClr val="0070C0"/>
                </a:solidFill>
              </a:rPr>
              <a:t>a selector. </a:t>
            </a:r>
            <a:endParaRPr lang="en-IN" sz="3200" b="1" dirty="0" smtClean="0">
              <a:solidFill>
                <a:srgbClr val="0070C0"/>
              </a:solidFill>
            </a:endParaRPr>
          </a:p>
          <a:p>
            <a:r>
              <a:rPr lang="en-IN" sz="3200" b="1" dirty="0" smtClean="0">
                <a:solidFill>
                  <a:srgbClr val="0070C0"/>
                </a:solidFill>
              </a:rPr>
              <a:t>The </a:t>
            </a:r>
            <a:r>
              <a:rPr lang="en-IN" sz="3200" b="1" dirty="0">
                <a:solidFill>
                  <a:srgbClr val="0070C0"/>
                </a:solidFill>
              </a:rPr>
              <a:t>Value expresses specification of a property</a:t>
            </a:r>
            <a:r>
              <a:rPr lang="en-IN" sz="3200" b="1" dirty="0" smtClean="0">
                <a:solidFill>
                  <a:srgbClr val="0070C0"/>
                </a:solidFill>
              </a:rPr>
              <a:t>, such </a:t>
            </a:r>
            <a:r>
              <a:rPr lang="en-IN" sz="3200" b="1" dirty="0">
                <a:solidFill>
                  <a:srgbClr val="0070C0"/>
                </a:solidFill>
              </a:rPr>
              <a:t>as red for </a:t>
            </a:r>
            <a:r>
              <a:rPr lang="en-IN" sz="3200" b="1" dirty="0" err="1">
                <a:solidFill>
                  <a:srgbClr val="0070C0"/>
                </a:solidFill>
              </a:rPr>
              <a:t>color</a:t>
            </a:r>
            <a:r>
              <a:rPr lang="en-IN" sz="3200" b="1" dirty="0">
                <a:solidFill>
                  <a:srgbClr val="0070C0"/>
                </a:solidFill>
              </a:rPr>
              <a:t>, </a:t>
            </a:r>
            <a:r>
              <a:rPr lang="en-IN" sz="3200" b="1" dirty="0" err="1">
                <a:solidFill>
                  <a:srgbClr val="0070C0"/>
                </a:solidFill>
              </a:rPr>
              <a:t>arial</a:t>
            </a:r>
            <a:r>
              <a:rPr lang="en-IN" sz="3200" b="1" dirty="0">
                <a:solidFill>
                  <a:srgbClr val="0070C0"/>
                </a:solidFill>
              </a:rPr>
              <a:t> for font family, 12 </a:t>
            </a:r>
            <a:r>
              <a:rPr lang="en-IN" sz="3200" b="1" dirty="0" err="1" smtClean="0">
                <a:solidFill>
                  <a:srgbClr val="0070C0"/>
                </a:solidFill>
              </a:rPr>
              <a:t>pt</a:t>
            </a:r>
            <a:r>
              <a:rPr lang="en-IN" sz="3200" b="1" dirty="0" smtClean="0">
                <a:solidFill>
                  <a:srgbClr val="0070C0"/>
                </a:solidFill>
              </a:rPr>
              <a:t> for </a:t>
            </a:r>
            <a:r>
              <a:rPr lang="en-IN" sz="3200" b="1" dirty="0">
                <a:solidFill>
                  <a:srgbClr val="0070C0"/>
                </a:solidFill>
              </a:rPr>
              <a:t>font-size, and is followed by a semicolon (;).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599" y="5499279"/>
            <a:ext cx="494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7030A0"/>
                </a:solidFill>
              </a:rPr>
              <a:t>P{</a:t>
            </a:r>
            <a:r>
              <a:rPr lang="en-IN" sz="3200" b="1" dirty="0" err="1" smtClean="0">
                <a:solidFill>
                  <a:srgbClr val="FF0000"/>
                </a:solidFill>
              </a:rPr>
              <a:t>color</a:t>
            </a:r>
            <a:r>
              <a:rPr lang="en-IN" sz="3200" b="1" dirty="0" smtClean="0">
                <a:solidFill>
                  <a:srgbClr val="FF0000"/>
                </a:solidFill>
              </a:rPr>
              <a:t>: red;</a:t>
            </a:r>
            <a:r>
              <a:rPr lang="en-IN" sz="3200" b="1" dirty="0" smtClean="0">
                <a:solidFill>
                  <a:srgbClr val="7030A0"/>
                </a:solidFill>
              </a:rPr>
              <a:t>}</a:t>
            </a:r>
            <a:endParaRPr lang="en-IN" sz="3200" b="1" dirty="0">
              <a:solidFill>
                <a:srgbClr val="7030A0"/>
              </a:solidFill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787166" y="4700790"/>
            <a:ext cx="2859110" cy="772730"/>
          </a:xfrm>
          <a:prstGeom prst="wedgeEllipseCallout">
            <a:avLst>
              <a:gd name="adj1" fmla="val -46463"/>
              <a:gd name="adj2" fmla="val 783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/>
              <a:t>Value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2663780" y="4597759"/>
            <a:ext cx="2859110" cy="772730"/>
          </a:xfrm>
          <a:prstGeom prst="wedgeEllipseCallout">
            <a:avLst>
              <a:gd name="adj1" fmla="val 54438"/>
              <a:gd name="adj2" fmla="val 96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/>
              <a:t>Property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</a:rPr>
              <a:t>CSS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7887"/>
            <a:ext cx="10178322" cy="5061398"/>
          </a:xfrm>
        </p:spPr>
        <p:txBody>
          <a:bodyPr>
            <a:normAutofit fontScale="62500" lnSpcReduction="20000"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CSS declarations always ends with a semicolon, and declaration groups are surrounded by curly brackets:</a:t>
            </a:r>
          </a:p>
          <a:p>
            <a:pPr lvl="1"/>
            <a:r>
              <a:rPr lang="en-IN" sz="3000" b="1" dirty="0">
                <a:solidFill>
                  <a:srgbClr val="0070C0"/>
                </a:solidFill>
              </a:rPr>
              <a:t>p {</a:t>
            </a:r>
            <a:r>
              <a:rPr lang="en-IN" sz="3000" b="1" dirty="0" err="1">
                <a:solidFill>
                  <a:srgbClr val="0070C0"/>
                </a:solidFill>
              </a:rPr>
              <a:t>color:red;text-align:center</a:t>
            </a:r>
            <a:r>
              <a:rPr lang="en-IN" sz="3000" b="1" dirty="0">
                <a:solidFill>
                  <a:srgbClr val="0070C0"/>
                </a:solidFill>
              </a:rPr>
              <a:t>;}To make the CSS more readable, you can put </a:t>
            </a:r>
            <a:r>
              <a:rPr lang="en-IN" sz="3000" b="1" dirty="0" smtClean="0">
                <a:solidFill>
                  <a:srgbClr val="0070C0"/>
                </a:solidFill>
              </a:rPr>
              <a:t>one </a:t>
            </a:r>
            <a:r>
              <a:rPr lang="en-IN" sz="3200" b="1" dirty="0" smtClean="0">
                <a:solidFill>
                  <a:srgbClr val="0070C0"/>
                </a:solidFill>
              </a:rPr>
              <a:t>declaration </a:t>
            </a:r>
            <a:r>
              <a:rPr lang="en-IN" sz="3200" b="1" dirty="0">
                <a:solidFill>
                  <a:srgbClr val="0070C0"/>
                </a:solidFill>
              </a:rPr>
              <a:t>on each line, like this:</a:t>
            </a:r>
          </a:p>
          <a:p>
            <a:pPr lvl="2"/>
            <a:r>
              <a:rPr lang="en-IN" sz="2800" b="1" dirty="0">
                <a:solidFill>
                  <a:srgbClr val="0070C0"/>
                </a:solidFill>
              </a:rPr>
              <a:t>Example</a:t>
            </a:r>
          </a:p>
          <a:p>
            <a:pPr marL="1371600" lvl="3" indent="0">
              <a:buNone/>
            </a:pPr>
            <a:r>
              <a:rPr lang="en-IN" sz="2600" b="1" dirty="0" smtClean="0">
                <a:solidFill>
                  <a:srgbClr val="0070C0"/>
                </a:solidFill>
              </a:rPr>
              <a:t>p{</a:t>
            </a:r>
            <a:r>
              <a:rPr lang="en-IN" sz="2600" b="1" dirty="0" err="1" smtClean="0">
                <a:solidFill>
                  <a:srgbClr val="0070C0"/>
                </a:solidFill>
              </a:rPr>
              <a:t>color:red</a:t>
            </a:r>
            <a:r>
              <a:rPr lang="en-IN" sz="2600" b="1" dirty="0" smtClean="0">
                <a:solidFill>
                  <a:srgbClr val="0070C0"/>
                </a:solidFill>
              </a:rPr>
              <a:t>; </a:t>
            </a:r>
            <a:r>
              <a:rPr lang="en-IN" sz="2600" b="1" dirty="0" err="1" smtClean="0">
                <a:solidFill>
                  <a:srgbClr val="0070C0"/>
                </a:solidFill>
              </a:rPr>
              <a:t>text-align:center</a:t>
            </a:r>
            <a:r>
              <a:rPr lang="en-IN" sz="2600" b="1" dirty="0" smtClean="0">
                <a:solidFill>
                  <a:srgbClr val="0070C0"/>
                </a:solidFill>
              </a:rPr>
              <a:t>; }</a:t>
            </a:r>
            <a:endParaRPr lang="en-IN" sz="2600" b="1" dirty="0">
              <a:solidFill>
                <a:srgbClr val="0070C0"/>
              </a:solidFill>
            </a:endParaRPr>
          </a:p>
          <a:p>
            <a:endParaRPr lang="en-IN" sz="3200" b="1" dirty="0">
              <a:solidFill>
                <a:srgbClr val="0070C0"/>
              </a:solidFill>
            </a:endParaRPr>
          </a:p>
          <a:p>
            <a:r>
              <a:rPr lang="en-IN" sz="3200" b="1" dirty="0">
                <a:solidFill>
                  <a:srgbClr val="0070C0"/>
                </a:solidFill>
              </a:rPr>
              <a:t>CSS Comments</a:t>
            </a:r>
          </a:p>
          <a:p>
            <a:pPr lvl="1"/>
            <a:r>
              <a:rPr lang="en-IN" sz="3000" b="1" dirty="0">
                <a:solidFill>
                  <a:srgbClr val="0070C0"/>
                </a:solidFill>
              </a:rPr>
              <a:t>A CSS comment begins with "/*", and ends with "*/", like this:</a:t>
            </a:r>
          </a:p>
          <a:p>
            <a:pPr lvl="1"/>
            <a:r>
              <a:rPr lang="en-IN" sz="3000" b="1" dirty="0">
                <a:solidFill>
                  <a:srgbClr val="0070C0"/>
                </a:solidFill>
              </a:rPr>
              <a:t> /*This is a comment*/</a:t>
            </a:r>
          </a:p>
          <a:p>
            <a:pPr marL="914400" lvl="2" indent="0">
              <a:buNone/>
            </a:pPr>
            <a:r>
              <a:rPr lang="en-IN" sz="2800" b="1" dirty="0">
                <a:solidFill>
                  <a:srgbClr val="0070C0"/>
                </a:solidFill>
              </a:rPr>
              <a:t>p{ </a:t>
            </a:r>
            <a:r>
              <a:rPr lang="en-IN" sz="2800" b="1" dirty="0" err="1">
                <a:solidFill>
                  <a:srgbClr val="0070C0"/>
                </a:solidFill>
              </a:rPr>
              <a:t>text-align:center</a:t>
            </a:r>
            <a:r>
              <a:rPr lang="en-IN" sz="2800" b="1" dirty="0">
                <a:solidFill>
                  <a:srgbClr val="0070C0"/>
                </a:solidFill>
              </a:rPr>
              <a:t>;</a:t>
            </a:r>
          </a:p>
          <a:p>
            <a:pPr marL="914400" lvl="2" indent="0">
              <a:buNone/>
            </a:pPr>
            <a:r>
              <a:rPr lang="en-IN" sz="2800" b="1" dirty="0">
                <a:solidFill>
                  <a:srgbClr val="0070C0"/>
                </a:solidFill>
              </a:rPr>
              <a:t>/*This is another comment*/</a:t>
            </a:r>
          </a:p>
          <a:p>
            <a:pPr marL="914400" lvl="2" indent="0">
              <a:buNone/>
            </a:pPr>
            <a:r>
              <a:rPr lang="en-IN" sz="2800" b="1" dirty="0" err="1">
                <a:solidFill>
                  <a:srgbClr val="0070C0"/>
                </a:solidFill>
              </a:rPr>
              <a:t>color:black</a:t>
            </a:r>
            <a:r>
              <a:rPr lang="en-IN" sz="2800" b="1" dirty="0">
                <a:solidFill>
                  <a:srgbClr val="0070C0"/>
                </a:solidFill>
              </a:rPr>
              <a:t>;</a:t>
            </a:r>
          </a:p>
          <a:p>
            <a:pPr marL="914400" lvl="2" indent="0">
              <a:buNone/>
            </a:pPr>
            <a:r>
              <a:rPr lang="en-IN" sz="2800" b="1" dirty="0" err="1">
                <a:solidFill>
                  <a:srgbClr val="0070C0"/>
                </a:solidFill>
              </a:rPr>
              <a:t>font-family:arial</a:t>
            </a:r>
            <a:r>
              <a:rPr lang="en-IN" sz="2800" b="1" dirty="0">
                <a:solidFill>
                  <a:srgbClr val="0070C0"/>
                </a:solidFill>
              </a:rPr>
              <a:t>;</a:t>
            </a:r>
          </a:p>
          <a:p>
            <a:pPr marL="914400" lvl="2" indent="0">
              <a:buNone/>
            </a:pPr>
            <a:r>
              <a:rPr lang="en-IN" sz="2800" b="1" dirty="0">
                <a:solidFill>
                  <a:srgbClr val="0070C0"/>
                </a:solidFill>
              </a:rPr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33124" y="6275024"/>
            <a:ext cx="2369713" cy="347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chemeClr val="accent5">
                    <a:lumMod val="75000"/>
                  </a:schemeClr>
                </a:solidFill>
              </a:rPr>
              <a:t>CSS Syntax</a:t>
            </a:r>
            <a:r>
              <a:rPr lang="en-US" altLang="en-US" sz="5400" dirty="0" smtClean="0">
                <a:solidFill>
                  <a:schemeClr val="accent5">
                    <a:lumMod val="75000"/>
                  </a:schemeClr>
                </a:solidFill>
              </a:rPr>
              <a:t>: Selector </a:t>
            </a:r>
            <a:r>
              <a:rPr lang="en-US" altLang="en-US" sz="5400" dirty="0">
                <a:solidFill>
                  <a:schemeClr val="accent5">
                    <a:lumMod val="75000"/>
                  </a:schemeClr>
                </a:solidFill>
              </a:rPr>
              <a:t>Strings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71711" y="1094705"/>
            <a:ext cx="9884424" cy="5563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/>
              <a:t>Element Type Selector </a:t>
            </a:r>
            <a:r>
              <a:rPr lang="en-US" altLang="en-US" sz="2800" dirty="0" smtClean="0"/>
              <a:t>/ Single element type:</a:t>
            </a:r>
          </a:p>
          <a:p>
            <a:endParaRPr lang="en-US" altLang="en-US" sz="2800" dirty="0" smtClean="0"/>
          </a:p>
          <a:p>
            <a:r>
              <a:rPr lang="en-US" altLang="en-US" sz="2800" dirty="0" smtClean="0"/>
              <a:t>Group Selector / Multiple element types:</a:t>
            </a:r>
          </a:p>
          <a:p>
            <a:endParaRPr lang="en-US" altLang="en-US" sz="2800" dirty="0" smtClean="0"/>
          </a:p>
          <a:p>
            <a:r>
              <a:rPr lang="en-US" altLang="en-US" sz="2800" dirty="0"/>
              <a:t>Universal </a:t>
            </a:r>
            <a:r>
              <a:rPr lang="en-US" altLang="en-US" sz="2800" dirty="0" smtClean="0"/>
              <a:t>Selector / All element types:</a:t>
            </a:r>
          </a:p>
          <a:p>
            <a:endParaRPr lang="en-US" altLang="en-US" sz="2800" dirty="0" smtClean="0"/>
          </a:p>
          <a:p>
            <a:r>
              <a:rPr lang="en-US" altLang="en-US" sz="2800" dirty="0"/>
              <a:t>Id </a:t>
            </a:r>
            <a:r>
              <a:rPr lang="en-US" altLang="en-US" sz="2800" dirty="0" smtClean="0"/>
              <a:t>Selectors / Specific elements by id:</a:t>
            </a:r>
          </a:p>
          <a:p>
            <a:endParaRPr lang="en-US" altLang="en-US" sz="2800" dirty="0" smtClean="0"/>
          </a:p>
          <a:p>
            <a:r>
              <a:rPr lang="en-IN" sz="2800" dirty="0"/>
              <a:t>Class </a:t>
            </a:r>
            <a:r>
              <a:rPr lang="en-IN" sz="2800" dirty="0" smtClean="0"/>
              <a:t>Selectors</a:t>
            </a:r>
          </a:p>
          <a:p>
            <a:pPr marL="457200" lvl="1" indent="0">
              <a:buNone/>
            </a:pPr>
            <a:r>
              <a:rPr lang="en-IN" altLang="en-US" sz="2600" dirty="0"/>
              <a:t> </a:t>
            </a:r>
            <a:r>
              <a:rPr lang="en-IN" altLang="en-US" sz="2600" dirty="0" smtClean="0"/>
              <a:t>  </a:t>
            </a:r>
            <a:r>
              <a:rPr lang="en-IN" altLang="en-US" dirty="0" smtClean="0"/>
              <a:t>.p {font-weight: bold;}</a:t>
            </a:r>
            <a:endParaRPr lang="en-US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7" y="1673470"/>
            <a:ext cx="58674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7" y="2944028"/>
            <a:ext cx="5746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7" y="3986682"/>
            <a:ext cx="2971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7" y="5135204"/>
            <a:ext cx="41148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The id and class Selectors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87887"/>
            <a:ext cx="10178322" cy="878538"/>
          </a:xfrm>
        </p:spPr>
        <p:txBody>
          <a:bodyPr>
            <a:normAutofit/>
          </a:bodyPr>
          <a:lstStyle/>
          <a:p>
            <a:r>
              <a:rPr lang="en-IN" dirty="0"/>
              <a:t>In addition to setting a style for a HTML element, CSS allows you </a:t>
            </a:r>
            <a:r>
              <a:rPr lang="en-IN" dirty="0" smtClean="0"/>
              <a:t>to specify </a:t>
            </a:r>
            <a:r>
              <a:rPr lang="en-IN" dirty="0"/>
              <a:t>your own selectors called "id" and "class".</a:t>
            </a:r>
            <a:endParaRPr lang="en-IN" sz="28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1678" y="2166425"/>
            <a:ext cx="426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accent5">
                    <a:lumMod val="75000"/>
                  </a:schemeClr>
                </a:solidFill>
              </a:rPr>
              <a:t>The id Selector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1678" y="2699948"/>
            <a:ext cx="10178322" cy="386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id selector is used to specify a style for a single, unique element.</a:t>
            </a:r>
          </a:p>
          <a:p>
            <a:r>
              <a:rPr lang="en-IN" sz="2800" dirty="0" smtClean="0"/>
              <a:t>The </a:t>
            </a:r>
            <a:r>
              <a:rPr lang="en-IN" sz="2800" dirty="0"/>
              <a:t>id selector uses the id attribute of the HTML element, and is defined with </a:t>
            </a:r>
            <a:r>
              <a:rPr lang="en-IN" sz="2800" dirty="0" smtClean="0"/>
              <a:t>a "#".</a:t>
            </a:r>
            <a:endParaRPr lang="en-IN" sz="2800" dirty="0"/>
          </a:p>
          <a:p>
            <a:r>
              <a:rPr lang="en-IN" sz="2800" dirty="0" smtClean="0"/>
              <a:t>The </a:t>
            </a:r>
            <a:r>
              <a:rPr lang="en-IN" sz="2800" dirty="0"/>
              <a:t>style rule below will be applied to the element with id="</a:t>
            </a:r>
            <a:r>
              <a:rPr lang="en-IN" sz="2800" dirty="0" smtClean="0"/>
              <a:t>para":</a:t>
            </a:r>
            <a:endParaRPr lang="en-IN" sz="2800" dirty="0"/>
          </a:p>
          <a:p>
            <a:r>
              <a:rPr lang="en-IN" sz="2800" dirty="0" smtClean="0"/>
              <a:t>Example</a:t>
            </a:r>
            <a:endParaRPr lang="en-IN" sz="2800" dirty="0"/>
          </a:p>
          <a:p>
            <a:pPr marL="457200" lvl="1" indent="0">
              <a:buNone/>
            </a:pPr>
            <a:r>
              <a:rPr lang="en-IN" sz="2400" dirty="0" smtClean="0"/>
              <a:t>   #para {</a:t>
            </a:r>
            <a:r>
              <a:rPr lang="en-IN" sz="2400" dirty="0" err="1" smtClean="0"/>
              <a:t>text-align:center</a:t>
            </a:r>
            <a:r>
              <a:rPr lang="en-IN" sz="2400" dirty="0" smtClean="0"/>
              <a:t>; </a:t>
            </a:r>
            <a:r>
              <a:rPr lang="en-IN" sz="2400" dirty="0" err="1" smtClean="0"/>
              <a:t>color:red</a:t>
            </a:r>
            <a:r>
              <a:rPr lang="en-IN" sz="2400" dirty="0" smtClean="0"/>
              <a:t>;}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The id and class Selectors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678" y="1184617"/>
            <a:ext cx="4262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accent5">
                    <a:lumMod val="75000"/>
                  </a:schemeClr>
                </a:solidFill>
              </a:rPr>
              <a:t>The class Selector</a:t>
            </a:r>
            <a:endParaRPr lang="en-IN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1678" y="1891153"/>
            <a:ext cx="10178322" cy="43422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800" dirty="0"/>
              <a:t>The class selector is used to specify a style for a group of elements. </a:t>
            </a:r>
            <a:r>
              <a:rPr lang="en-IN" sz="2800" dirty="0" smtClean="0"/>
              <a:t>Unlike the </a:t>
            </a:r>
            <a:r>
              <a:rPr lang="en-IN" sz="2800" dirty="0"/>
              <a:t>id selector, the class selector is most often used on several elements.</a:t>
            </a:r>
          </a:p>
          <a:p>
            <a:r>
              <a:rPr lang="en-IN" sz="2800" dirty="0" smtClean="0"/>
              <a:t>This </a:t>
            </a:r>
            <a:r>
              <a:rPr lang="en-IN" sz="2800" dirty="0"/>
              <a:t>allows you to set a particular style for any HTML elements with </a:t>
            </a:r>
            <a:r>
              <a:rPr lang="en-IN" sz="2800" dirty="0" smtClean="0"/>
              <a:t>the same </a:t>
            </a:r>
            <a:r>
              <a:rPr lang="en-IN" sz="2800" dirty="0"/>
              <a:t>class.</a:t>
            </a:r>
          </a:p>
          <a:p>
            <a:r>
              <a:rPr lang="en-IN" sz="2800" dirty="0" smtClean="0"/>
              <a:t>The </a:t>
            </a:r>
            <a:r>
              <a:rPr lang="en-IN" sz="2800" dirty="0"/>
              <a:t>class selector uses the HTML class attribute, and is defined with a "."</a:t>
            </a:r>
          </a:p>
          <a:p>
            <a:r>
              <a:rPr lang="en-IN" sz="2800" dirty="0" smtClean="0"/>
              <a:t>In </a:t>
            </a:r>
            <a:r>
              <a:rPr lang="en-IN" sz="2800" dirty="0"/>
              <a:t>the example below, all HTML elements with class="</a:t>
            </a:r>
            <a:r>
              <a:rPr lang="en-IN" sz="2800" dirty="0" err="1"/>
              <a:t>center</a:t>
            </a:r>
            <a:r>
              <a:rPr lang="en-IN" sz="2800" dirty="0"/>
              <a:t>" will </a:t>
            </a:r>
            <a:r>
              <a:rPr lang="en-IN" sz="2800" dirty="0" smtClean="0"/>
              <a:t>be </a:t>
            </a:r>
            <a:r>
              <a:rPr lang="en-IN" sz="2800" dirty="0" err="1" smtClean="0"/>
              <a:t>center</a:t>
            </a:r>
            <a:r>
              <a:rPr lang="en-IN" sz="2800" dirty="0" smtClean="0"/>
              <a:t>-aligned</a:t>
            </a:r>
            <a:r>
              <a:rPr lang="en-IN" sz="2800" dirty="0"/>
              <a:t>:</a:t>
            </a:r>
          </a:p>
          <a:p>
            <a:r>
              <a:rPr lang="en-IN" sz="2800" b="1" dirty="0" smtClean="0"/>
              <a:t>Example</a:t>
            </a:r>
            <a:endParaRPr lang="en-IN" sz="2800" b="1" dirty="0"/>
          </a:p>
          <a:p>
            <a:pPr marL="0" indent="0">
              <a:buNone/>
            </a:pPr>
            <a:r>
              <a:rPr lang="en-IN" sz="2800" dirty="0" smtClean="0"/>
              <a:t>	.</a:t>
            </a:r>
            <a:r>
              <a:rPr lang="en-IN" sz="2800" dirty="0" err="1"/>
              <a:t>center</a:t>
            </a:r>
            <a:endParaRPr lang="en-IN" sz="2800" dirty="0"/>
          </a:p>
          <a:p>
            <a:pPr marL="0" indent="0">
              <a:buNone/>
            </a:pPr>
            <a:r>
              <a:rPr lang="en-IN" sz="2800" dirty="0" smtClean="0"/>
              <a:t>	{ </a:t>
            </a:r>
            <a:r>
              <a:rPr lang="en-IN" sz="2800" dirty="0" err="1" smtClean="0"/>
              <a:t>text-align:center</a:t>
            </a:r>
            <a:r>
              <a:rPr lang="en-IN" sz="2800" dirty="0" smtClean="0"/>
              <a:t>; }</a:t>
            </a:r>
            <a:endParaRPr lang="en-IN" sz="2800" dirty="0"/>
          </a:p>
          <a:p>
            <a:pPr lvl="1"/>
            <a:r>
              <a:rPr lang="en-IN" sz="2600" dirty="0" smtClean="0"/>
              <a:t>In </a:t>
            </a:r>
            <a:r>
              <a:rPr lang="en-IN" sz="2600" dirty="0"/>
              <a:t>the example below, all p elements with class="</a:t>
            </a:r>
            <a:r>
              <a:rPr lang="en-IN" sz="2600" dirty="0" err="1"/>
              <a:t>center</a:t>
            </a:r>
            <a:r>
              <a:rPr lang="en-IN" sz="2600" dirty="0"/>
              <a:t>" will be </a:t>
            </a:r>
            <a:r>
              <a:rPr lang="en-IN" sz="2600" dirty="0" err="1"/>
              <a:t>centeraligned</a:t>
            </a:r>
            <a:r>
              <a:rPr lang="en-IN" sz="2600" dirty="0"/>
              <a:t>:</a:t>
            </a:r>
          </a:p>
          <a:p>
            <a:pPr marL="0" indent="0">
              <a:buNone/>
            </a:pPr>
            <a:r>
              <a:rPr lang="en-IN" sz="2800" dirty="0" smtClean="0"/>
              <a:t>	Example</a:t>
            </a:r>
            <a:endParaRPr lang="en-IN" sz="2800" dirty="0"/>
          </a:p>
          <a:p>
            <a:pPr marL="457200" lvl="1" indent="0">
              <a:buNone/>
            </a:pPr>
            <a:r>
              <a:rPr lang="en-IN" sz="2600" dirty="0" smtClean="0"/>
              <a:t>		</a:t>
            </a:r>
            <a:r>
              <a:rPr lang="en-IN" sz="2600" dirty="0" err="1" smtClean="0"/>
              <a:t>p.center</a:t>
            </a:r>
            <a:r>
              <a:rPr lang="en-IN" sz="2600" dirty="0" smtClean="0"/>
              <a:t> </a:t>
            </a:r>
            <a:r>
              <a:rPr lang="en-IN" sz="2600" dirty="0"/>
              <a:t>{</a:t>
            </a:r>
            <a:r>
              <a:rPr lang="en-IN" sz="2600" dirty="0" err="1"/>
              <a:t>text-align:center</a:t>
            </a:r>
            <a:r>
              <a:rPr lang="en-IN" sz="2600" dirty="0"/>
              <a:t>;}</a:t>
            </a:r>
            <a:endParaRPr lang="en-IN" sz="34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8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2319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accent5">
                    <a:lumMod val="75000"/>
                  </a:schemeClr>
                </a:solidFill>
              </a:rPr>
              <a:t>Three Ways to Insert CSS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1678" y="1184617"/>
            <a:ext cx="97597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N" sz="4800" b="1" dirty="0">
                <a:solidFill>
                  <a:srgbClr val="0070C0"/>
                </a:solidFill>
              </a:rPr>
              <a:t>Inline </a:t>
            </a:r>
            <a:r>
              <a:rPr lang="en-IN" sz="4800" b="1" dirty="0" smtClean="0">
                <a:solidFill>
                  <a:srgbClr val="0070C0"/>
                </a:solidFill>
              </a:rPr>
              <a:t>style</a:t>
            </a:r>
          </a:p>
          <a:p>
            <a:pPr algn="ctr">
              <a:lnSpc>
                <a:spcPct val="200000"/>
              </a:lnSpc>
            </a:pPr>
            <a:r>
              <a:rPr lang="en-IN" sz="4800" b="1" dirty="0" smtClean="0">
                <a:solidFill>
                  <a:srgbClr val="0070C0"/>
                </a:solidFill>
              </a:rPr>
              <a:t>Internal / Embedded </a:t>
            </a:r>
            <a:r>
              <a:rPr lang="en-IN" sz="4800" b="1" dirty="0">
                <a:solidFill>
                  <a:srgbClr val="0070C0"/>
                </a:solidFill>
              </a:rPr>
              <a:t>style </a:t>
            </a:r>
            <a:r>
              <a:rPr lang="en-IN" sz="4800" b="1" dirty="0" smtClean="0">
                <a:solidFill>
                  <a:srgbClr val="0070C0"/>
                </a:solidFill>
              </a:rPr>
              <a:t>sheet</a:t>
            </a:r>
          </a:p>
          <a:p>
            <a:pPr algn="ctr">
              <a:lnSpc>
                <a:spcPct val="200000"/>
              </a:lnSpc>
            </a:pPr>
            <a:r>
              <a:rPr lang="en-IN" sz="4800" b="1" dirty="0" smtClean="0">
                <a:solidFill>
                  <a:srgbClr val="0070C0"/>
                </a:solidFill>
              </a:rPr>
              <a:t>External </a:t>
            </a:r>
            <a:r>
              <a:rPr lang="en-IN" sz="4800" b="1" dirty="0">
                <a:solidFill>
                  <a:srgbClr val="0070C0"/>
                </a:solidFill>
              </a:rPr>
              <a:t>style sheet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Prepared by Mr. A. Rozario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207</TotalTime>
  <Words>1636</Words>
  <Application>Microsoft Office PowerPoint</Application>
  <PresentationFormat>Widescreen</PresentationFormat>
  <Paragraphs>264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Book Antiqua</vt:lpstr>
      <vt:lpstr>Bookman Old Style</vt:lpstr>
      <vt:lpstr>Calibri</vt:lpstr>
      <vt:lpstr>Gill Sans MT</vt:lpstr>
      <vt:lpstr>Impact</vt:lpstr>
      <vt:lpstr>Lucida Sans Typewriter</vt:lpstr>
      <vt:lpstr>Badge</vt:lpstr>
      <vt:lpstr>CSS</vt:lpstr>
      <vt:lpstr>CSS</vt:lpstr>
      <vt:lpstr>Understanding Style Rules</vt:lpstr>
      <vt:lpstr>Understanding Style Rules</vt:lpstr>
      <vt:lpstr>CSS</vt:lpstr>
      <vt:lpstr>CSS Syntax: Selector Strings</vt:lpstr>
      <vt:lpstr>The id and class Selectors</vt:lpstr>
      <vt:lpstr>The id and class Selectors</vt:lpstr>
      <vt:lpstr>Three Ways to Insert CSS</vt:lpstr>
      <vt:lpstr>Inline Styles</vt:lpstr>
      <vt:lpstr>Inline Styles</vt:lpstr>
      <vt:lpstr>Internal Style Sheet</vt:lpstr>
      <vt:lpstr>External Style Sheet</vt:lpstr>
      <vt:lpstr>CSS Text</vt:lpstr>
      <vt:lpstr>CSS Text Formatting</vt:lpstr>
      <vt:lpstr>CSS Text - Color</vt:lpstr>
      <vt:lpstr>CSS Text - Color</vt:lpstr>
      <vt:lpstr>CSS FONT</vt:lpstr>
      <vt:lpstr>FONT Properties</vt:lpstr>
      <vt:lpstr>FONT Properties</vt:lpstr>
      <vt:lpstr>FONT Properties</vt:lpstr>
      <vt:lpstr>FONT Properties</vt:lpstr>
      <vt:lpstr>FONT Properties</vt:lpstr>
      <vt:lpstr>FONT Properties</vt:lpstr>
      <vt:lpstr>FONT Properties</vt:lpstr>
      <vt:lpstr>FONT Properties</vt:lpstr>
      <vt:lpstr>FONT Properties</vt:lpstr>
      <vt:lpstr>CSS LINKS</vt:lpstr>
      <vt:lpstr>CSS LINKS</vt:lpstr>
      <vt:lpstr>CSS LINKS</vt:lpstr>
      <vt:lpstr>CSS Box Model</vt:lpstr>
      <vt:lpstr>CSS Box Model</vt:lpstr>
      <vt:lpstr>CSS Box Model</vt:lpstr>
      <vt:lpstr>CSS Box Model</vt:lpstr>
      <vt:lpstr>CSS Box Model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</dc:title>
  <dc:creator>Rozario A</dc:creator>
  <cp:lastModifiedBy>BVOC</cp:lastModifiedBy>
  <cp:revision>43</cp:revision>
  <dcterms:created xsi:type="dcterms:W3CDTF">2019-01-24T15:23:59Z</dcterms:created>
  <dcterms:modified xsi:type="dcterms:W3CDTF">2019-03-20T08:45:29Z</dcterms:modified>
</cp:coreProperties>
</file>